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8" r:id="rId3"/>
    <p:sldId id="277" r:id="rId4"/>
    <p:sldId id="281" r:id="rId5"/>
    <p:sldId id="294" r:id="rId6"/>
    <p:sldId id="295" r:id="rId7"/>
    <p:sldId id="296" r:id="rId8"/>
    <p:sldId id="297" r:id="rId9"/>
    <p:sldId id="298" r:id="rId10"/>
    <p:sldId id="299" r:id="rId11"/>
    <p:sldId id="280" r:id="rId12"/>
    <p:sldId id="302" r:id="rId13"/>
    <p:sldId id="284" r:id="rId14"/>
    <p:sldId id="301" r:id="rId15"/>
    <p:sldId id="300" r:id="rId1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E52D8111-E7AE-4ADA-93C1-AC6CD0DC0C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l-GR"/>
          </a:p>
        </p:txBody>
      </p:sp>
      <p:sp>
        <p:nvSpPr>
          <p:cNvPr id="3" name="Θέση ημερομηνίας 2">
            <a:extLst>
              <a:ext uri="{FF2B5EF4-FFF2-40B4-BE49-F238E27FC236}">
                <a16:creationId xmlns:a16="http://schemas.microsoft.com/office/drawing/2014/main" id="{B650FF2E-7642-4C4B-ADA5-AF58CB10650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F2EC55B6-BA1A-4478-ABDA-A96761AB87B6}" type="datetimeFigureOut">
              <a:rPr lang="el-GR"/>
              <a:pPr>
                <a:defRPr/>
              </a:pPr>
              <a:t>9/6/2021</a:t>
            </a:fld>
            <a:endParaRPr lang="el-GR"/>
          </a:p>
        </p:txBody>
      </p:sp>
      <p:sp>
        <p:nvSpPr>
          <p:cNvPr id="4" name="Θέση εικόνας διαφάνειας 3">
            <a:extLst>
              <a:ext uri="{FF2B5EF4-FFF2-40B4-BE49-F238E27FC236}">
                <a16:creationId xmlns:a16="http://schemas.microsoft.com/office/drawing/2014/main" id="{99A338A3-24D8-49FC-A487-30B1F4DCE4F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a:extLst>
              <a:ext uri="{FF2B5EF4-FFF2-40B4-BE49-F238E27FC236}">
                <a16:creationId xmlns:a16="http://schemas.microsoft.com/office/drawing/2014/main" id="{DD9C606E-6BFD-4C4D-AD10-0BC7ACE85A6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a:extLst>
              <a:ext uri="{FF2B5EF4-FFF2-40B4-BE49-F238E27FC236}">
                <a16:creationId xmlns:a16="http://schemas.microsoft.com/office/drawing/2014/main" id="{BD934055-C9B3-4FD9-A393-12F98C00D9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l-GR"/>
          </a:p>
        </p:txBody>
      </p:sp>
      <p:sp>
        <p:nvSpPr>
          <p:cNvPr id="7" name="Θέση αριθμού διαφάνειας 6">
            <a:extLst>
              <a:ext uri="{FF2B5EF4-FFF2-40B4-BE49-F238E27FC236}">
                <a16:creationId xmlns:a16="http://schemas.microsoft.com/office/drawing/2014/main" id="{CCD6E6C2-5620-4819-B4D0-74F16517E2C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63371A4-1431-4461-8BF9-9EB3F78DD12A}"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a:extLst>
              <a:ext uri="{FF2B5EF4-FFF2-40B4-BE49-F238E27FC236}">
                <a16:creationId xmlns:a16="http://schemas.microsoft.com/office/drawing/2014/main" id="{C234E97E-8D47-4536-AE0E-F3A5E65D39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 Θέση σημειώσεων">
            <a:extLst>
              <a:ext uri="{FF2B5EF4-FFF2-40B4-BE49-F238E27FC236}">
                <a16:creationId xmlns:a16="http://schemas.microsoft.com/office/drawing/2014/main" id="{010C3711-4070-485F-927A-B209C4C627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28676" name="3 - Θέση αριθμού διαφάνειας">
            <a:extLst>
              <a:ext uri="{FF2B5EF4-FFF2-40B4-BE49-F238E27FC236}">
                <a16:creationId xmlns:a16="http://schemas.microsoft.com/office/drawing/2014/main" id="{518A92D8-A75B-44FE-A803-3602FDF719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CA1D39-4E2B-4736-BDEF-11AC156262B2}" type="slidenum">
              <a:rPr lang="el-GR" altLang="el-GR"/>
              <a:pPr eaLnBrk="1" hangingPunct="1"/>
              <a:t>1</a:t>
            </a:fld>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a:extLst>
              <a:ext uri="{FF2B5EF4-FFF2-40B4-BE49-F238E27FC236}">
                <a16:creationId xmlns:a16="http://schemas.microsoft.com/office/drawing/2014/main" id="{D23BD17C-2953-4CCD-B0BF-9CAB1684C5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 Θέση σημειώσεων">
            <a:extLst>
              <a:ext uri="{FF2B5EF4-FFF2-40B4-BE49-F238E27FC236}">
                <a16:creationId xmlns:a16="http://schemas.microsoft.com/office/drawing/2014/main" id="{823B23C2-2E2F-4E3D-B739-A943863C81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30724" name="3 - Θέση αριθμού διαφάνειας">
            <a:extLst>
              <a:ext uri="{FF2B5EF4-FFF2-40B4-BE49-F238E27FC236}">
                <a16:creationId xmlns:a16="http://schemas.microsoft.com/office/drawing/2014/main" id="{856F4668-444C-41A5-9581-D1556633D8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AD9C06-2862-492A-9D37-B46BB5BB023A}" type="slidenum">
              <a:rPr lang="el-GR" altLang="el-GR"/>
              <a:pPr eaLnBrk="1" hangingPunct="1"/>
              <a:t>11</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a:extLst>
              <a:ext uri="{FF2B5EF4-FFF2-40B4-BE49-F238E27FC236}">
                <a16:creationId xmlns:a16="http://schemas.microsoft.com/office/drawing/2014/main" id="{D23BD17C-2953-4CCD-B0BF-9CAB1684C5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 Θέση σημειώσεων">
            <a:extLst>
              <a:ext uri="{FF2B5EF4-FFF2-40B4-BE49-F238E27FC236}">
                <a16:creationId xmlns:a16="http://schemas.microsoft.com/office/drawing/2014/main" id="{823B23C2-2E2F-4E3D-B739-A943863C81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30724" name="3 - Θέση αριθμού διαφάνειας">
            <a:extLst>
              <a:ext uri="{FF2B5EF4-FFF2-40B4-BE49-F238E27FC236}">
                <a16:creationId xmlns:a16="http://schemas.microsoft.com/office/drawing/2014/main" id="{856F4668-444C-41A5-9581-D1556633D8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AD9C06-2862-492A-9D37-B46BB5BB023A}" type="slidenum">
              <a:rPr lang="el-GR" altLang="el-GR"/>
              <a:pPr eaLnBrk="1" hangingPunct="1"/>
              <a:t>12</a:t>
            </a:fld>
            <a:endParaRPr lang="el-GR" altLang="el-GR"/>
          </a:p>
        </p:txBody>
      </p:sp>
    </p:spTree>
    <p:extLst>
      <p:ext uri="{BB962C8B-B14F-4D97-AF65-F5344CB8AC3E}">
        <p14:creationId xmlns:p14="http://schemas.microsoft.com/office/powerpoint/2010/main" val="102816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12 - Έλλειψη">
            <a:extLst>
              <a:ext uri="{FF2B5EF4-FFF2-40B4-BE49-F238E27FC236}">
                <a16:creationId xmlns:a16="http://schemas.microsoft.com/office/drawing/2014/main" id="{289D8724-EAE7-470D-AEAD-EF0F011FC50A}"/>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13 - Έλλειψη">
            <a:extLst>
              <a:ext uri="{FF2B5EF4-FFF2-40B4-BE49-F238E27FC236}">
                <a16:creationId xmlns:a16="http://schemas.microsoft.com/office/drawing/2014/main" id="{0201B005-2122-4920-AD07-C64565D3CD80}"/>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lang="el-GR"/>
              <a:t>Kλικ για επεξεργασία του τίτλου</a:t>
            </a:r>
            <a:endParaRPr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a:t>Κάντε κλικ για να επεξεργαστείτε τον υπότιτλο του υποδείγματος</a:t>
            </a:r>
            <a:endParaRPr lang="en-US"/>
          </a:p>
        </p:txBody>
      </p:sp>
      <p:sp>
        <p:nvSpPr>
          <p:cNvPr id="6" name="6 - Θέση ημερομηνίας">
            <a:extLst>
              <a:ext uri="{FF2B5EF4-FFF2-40B4-BE49-F238E27FC236}">
                <a16:creationId xmlns:a16="http://schemas.microsoft.com/office/drawing/2014/main" id="{7A6E6431-B915-4D4F-868A-4E6F335B0898}"/>
              </a:ext>
            </a:extLst>
          </p:cNvPr>
          <p:cNvSpPr>
            <a:spLocks noGrp="1"/>
          </p:cNvSpPr>
          <p:nvPr>
            <p:ph type="dt" sz="half" idx="10"/>
          </p:nvPr>
        </p:nvSpPr>
        <p:spPr/>
        <p:txBody>
          <a:bodyPr/>
          <a:lstStyle>
            <a:lvl1pPr>
              <a:defRPr/>
            </a:lvl1pPr>
            <a:extLst/>
          </a:lstStyle>
          <a:p>
            <a:pPr>
              <a:defRPr/>
            </a:pPr>
            <a:fld id="{F01E8F95-BCEC-4B3C-BB19-650416083EF6}" type="datetimeFigureOut">
              <a:rPr lang="el-GR"/>
              <a:pPr>
                <a:defRPr/>
              </a:pPr>
              <a:t>9/6/2021</a:t>
            </a:fld>
            <a:endParaRPr lang="el-GR"/>
          </a:p>
        </p:txBody>
      </p:sp>
      <p:sp>
        <p:nvSpPr>
          <p:cNvPr id="7" name="19 - Θέση υποσέλιδου">
            <a:extLst>
              <a:ext uri="{FF2B5EF4-FFF2-40B4-BE49-F238E27FC236}">
                <a16:creationId xmlns:a16="http://schemas.microsoft.com/office/drawing/2014/main" id="{797C7245-529B-418B-A095-A2AA3D47D914}"/>
              </a:ext>
            </a:extLst>
          </p:cNvPr>
          <p:cNvSpPr>
            <a:spLocks noGrp="1"/>
          </p:cNvSpPr>
          <p:nvPr>
            <p:ph type="ftr" sz="quarter" idx="11"/>
          </p:nvPr>
        </p:nvSpPr>
        <p:spPr/>
        <p:txBody>
          <a:bodyPr/>
          <a:lstStyle>
            <a:lvl1pPr>
              <a:defRPr/>
            </a:lvl1pPr>
            <a:extLst/>
          </a:lstStyle>
          <a:p>
            <a:pPr>
              <a:defRPr/>
            </a:pPr>
            <a:endParaRPr lang="el-GR"/>
          </a:p>
        </p:txBody>
      </p:sp>
      <p:sp>
        <p:nvSpPr>
          <p:cNvPr id="8" name="9 - Θέση αριθμού διαφάνειας">
            <a:extLst>
              <a:ext uri="{FF2B5EF4-FFF2-40B4-BE49-F238E27FC236}">
                <a16:creationId xmlns:a16="http://schemas.microsoft.com/office/drawing/2014/main" id="{3ABD0F54-87FC-4614-9418-9C86E7DEBACC}"/>
              </a:ext>
            </a:extLst>
          </p:cNvPr>
          <p:cNvSpPr>
            <a:spLocks noGrp="1"/>
          </p:cNvSpPr>
          <p:nvPr>
            <p:ph type="sldNum" sz="quarter" idx="12"/>
          </p:nvPr>
        </p:nvSpPr>
        <p:spPr/>
        <p:txBody>
          <a:bodyPr/>
          <a:lstStyle>
            <a:lvl1pPr>
              <a:defRPr/>
            </a:lvl1pPr>
          </a:lstStyle>
          <a:p>
            <a:fld id="{47FACC4B-4530-4F95-B618-A503E24B0E88}" type="slidenum">
              <a:rPr lang="el-GR" altLang="el-GR"/>
              <a:pPr/>
              <a:t>‹#›</a:t>
            </a:fld>
            <a:endParaRPr lang="el-GR" altLang="el-GR"/>
          </a:p>
        </p:txBody>
      </p:sp>
    </p:spTree>
    <p:extLst>
      <p:ext uri="{BB962C8B-B14F-4D97-AF65-F5344CB8AC3E}">
        <p14:creationId xmlns:p14="http://schemas.microsoft.com/office/powerpoint/2010/main" val="269735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3 - Θέση ημερομηνίας">
            <a:extLst>
              <a:ext uri="{FF2B5EF4-FFF2-40B4-BE49-F238E27FC236}">
                <a16:creationId xmlns:a16="http://schemas.microsoft.com/office/drawing/2014/main" id="{A28DDA9D-6D94-4A07-83C8-27FC5A91BFB6}"/>
              </a:ext>
            </a:extLst>
          </p:cNvPr>
          <p:cNvSpPr>
            <a:spLocks noGrp="1"/>
          </p:cNvSpPr>
          <p:nvPr>
            <p:ph type="dt" sz="half" idx="10"/>
          </p:nvPr>
        </p:nvSpPr>
        <p:spPr/>
        <p:txBody>
          <a:bodyPr/>
          <a:lstStyle>
            <a:lvl1pPr>
              <a:defRPr/>
            </a:lvl1pPr>
          </a:lstStyle>
          <a:p>
            <a:pPr>
              <a:defRPr/>
            </a:pPr>
            <a:fld id="{34D6DF9E-C51B-4786-849B-63ABF80E3BBA}" type="datetimeFigureOut">
              <a:rPr lang="el-GR"/>
              <a:pPr>
                <a:defRPr/>
              </a:pPr>
              <a:t>9/6/2021</a:t>
            </a:fld>
            <a:endParaRPr lang="el-GR"/>
          </a:p>
        </p:txBody>
      </p:sp>
      <p:sp>
        <p:nvSpPr>
          <p:cNvPr id="5" name="9 - Θέση υποσέλιδου">
            <a:extLst>
              <a:ext uri="{FF2B5EF4-FFF2-40B4-BE49-F238E27FC236}">
                <a16:creationId xmlns:a16="http://schemas.microsoft.com/office/drawing/2014/main" id="{E2153F4B-C7C2-42A3-82F2-243EADD93073}"/>
              </a:ext>
            </a:extLst>
          </p:cNvPr>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a:extLst>
              <a:ext uri="{FF2B5EF4-FFF2-40B4-BE49-F238E27FC236}">
                <a16:creationId xmlns:a16="http://schemas.microsoft.com/office/drawing/2014/main" id="{E535D2D8-AAC6-4E01-AA18-F4E2D07A84D0}"/>
              </a:ext>
            </a:extLst>
          </p:cNvPr>
          <p:cNvSpPr>
            <a:spLocks noGrp="1"/>
          </p:cNvSpPr>
          <p:nvPr>
            <p:ph type="sldNum" sz="quarter" idx="12"/>
          </p:nvPr>
        </p:nvSpPr>
        <p:spPr/>
        <p:txBody>
          <a:bodyPr/>
          <a:lstStyle>
            <a:lvl1pPr>
              <a:defRPr/>
            </a:lvl1pPr>
          </a:lstStyle>
          <a:p>
            <a:fld id="{0D13FD73-1BE3-4E58-8531-B41C56BEA9B3}" type="slidenum">
              <a:rPr lang="el-GR" altLang="el-GR"/>
              <a:pPr/>
              <a:t>‹#›</a:t>
            </a:fld>
            <a:endParaRPr lang="el-GR" altLang="el-GR"/>
          </a:p>
        </p:txBody>
      </p:sp>
    </p:spTree>
    <p:extLst>
      <p:ext uri="{BB962C8B-B14F-4D97-AF65-F5344CB8AC3E}">
        <p14:creationId xmlns:p14="http://schemas.microsoft.com/office/powerpoint/2010/main" val="145740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3 - Θέση ημερομηνίας">
            <a:extLst>
              <a:ext uri="{FF2B5EF4-FFF2-40B4-BE49-F238E27FC236}">
                <a16:creationId xmlns:a16="http://schemas.microsoft.com/office/drawing/2014/main" id="{B2349E2A-B0CB-4CA1-B45F-728DD0580002}"/>
              </a:ext>
            </a:extLst>
          </p:cNvPr>
          <p:cNvSpPr>
            <a:spLocks noGrp="1"/>
          </p:cNvSpPr>
          <p:nvPr>
            <p:ph type="dt" sz="half" idx="10"/>
          </p:nvPr>
        </p:nvSpPr>
        <p:spPr/>
        <p:txBody>
          <a:bodyPr/>
          <a:lstStyle>
            <a:lvl1pPr>
              <a:defRPr/>
            </a:lvl1pPr>
          </a:lstStyle>
          <a:p>
            <a:pPr>
              <a:defRPr/>
            </a:pPr>
            <a:fld id="{C58F5BF8-1F28-4898-8772-B0A6027AC971}" type="datetimeFigureOut">
              <a:rPr lang="el-GR"/>
              <a:pPr>
                <a:defRPr/>
              </a:pPr>
              <a:t>9/6/2021</a:t>
            </a:fld>
            <a:endParaRPr lang="el-GR"/>
          </a:p>
        </p:txBody>
      </p:sp>
      <p:sp>
        <p:nvSpPr>
          <p:cNvPr id="5" name="9 - Θέση υποσέλιδου">
            <a:extLst>
              <a:ext uri="{FF2B5EF4-FFF2-40B4-BE49-F238E27FC236}">
                <a16:creationId xmlns:a16="http://schemas.microsoft.com/office/drawing/2014/main" id="{76787123-65DE-44B1-9E39-ED56FC2969FE}"/>
              </a:ext>
            </a:extLst>
          </p:cNvPr>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a:extLst>
              <a:ext uri="{FF2B5EF4-FFF2-40B4-BE49-F238E27FC236}">
                <a16:creationId xmlns:a16="http://schemas.microsoft.com/office/drawing/2014/main" id="{0D4C9505-233D-4074-B910-3C026754A58C}"/>
              </a:ext>
            </a:extLst>
          </p:cNvPr>
          <p:cNvSpPr>
            <a:spLocks noGrp="1"/>
          </p:cNvSpPr>
          <p:nvPr>
            <p:ph type="sldNum" sz="quarter" idx="12"/>
          </p:nvPr>
        </p:nvSpPr>
        <p:spPr/>
        <p:txBody>
          <a:bodyPr/>
          <a:lstStyle>
            <a:lvl1pPr>
              <a:defRPr/>
            </a:lvl1pPr>
          </a:lstStyle>
          <a:p>
            <a:fld id="{5038D7F4-86E2-438E-9B7D-58B44CEA30EC}" type="slidenum">
              <a:rPr lang="el-GR" altLang="el-GR"/>
              <a:pPr/>
              <a:t>‹#›</a:t>
            </a:fld>
            <a:endParaRPr lang="el-GR" altLang="el-GR"/>
          </a:p>
        </p:txBody>
      </p:sp>
    </p:spTree>
    <p:extLst>
      <p:ext uri="{BB962C8B-B14F-4D97-AF65-F5344CB8AC3E}">
        <p14:creationId xmlns:p14="http://schemas.microsoft.com/office/powerpoint/2010/main" val="29008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3 - Θέση ημερομηνίας">
            <a:extLst>
              <a:ext uri="{FF2B5EF4-FFF2-40B4-BE49-F238E27FC236}">
                <a16:creationId xmlns:a16="http://schemas.microsoft.com/office/drawing/2014/main" id="{8C92DA67-393D-4926-833B-E82AD7145524}"/>
              </a:ext>
            </a:extLst>
          </p:cNvPr>
          <p:cNvSpPr>
            <a:spLocks noGrp="1"/>
          </p:cNvSpPr>
          <p:nvPr>
            <p:ph type="dt" sz="half" idx="10"/>
          </p:nvPr>
        </p:nvSpPr>
        <p:spPr/>
        <p:txBody>
          <a:bodyPr/>
          <a:lstStyle>
            <a:lvl1pPr>
              <a:defRPr/>
            </a:lvl1pPr>
          </a:lstStyle>
          <a:p>
            <a:pPr>
              <a:defRPr/>
            </a:pPr>
            <a:fld id="{239A3300-CDBF-4878-8396-0DBBCBB333D1}" type="datetimeFigureOut">
              <a:rPr lang="el-GR"/>
              <a:pPr>
                <a:defRPr/>
              </a:pPr>
              <a:t>9/6/2021</a:t>
            </a:fld>
            <a:endParaRPr lang="el-GR"/>
          </a:p>
        </p:txBody>
      </p:sp>
      <p:sp>
        <p:nvSpPr>
          <p:cNvPr id="5" name="9 - Θέση υποσέλιδου">
            <a:extLst>
              <a:ext uri="{FF2B5EF4-FFF2-40B4-BE49-F238E27FC236}">
                <a16:creationId xmlns:a16="http://schemas.microsoft.com/office/drawing/2014/main" id="{54C7EB18-1DAC-4E5B-B290-83B675E2CE09}"/>
              </a:ext>
            </a:extLst>
          </p:cNvPr>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a:extLst>
              <a:ext uri="{FF2B5EF4-FFF2-40B4-BE49-F238E27FC236}">
                <a16:creationId xmlns:a16="http://schemas.microsoft.com/office/drawing/2014/main" id="{937D9432-FA07-4E93-838A-CD82F5C4F4E8}"/>
              </a:ext>
            </a:extLst>
          </p:cNvPr>
          <p:cNvSpPr>
            <a:spLocks noGrp="1"/>
          </p:cNvSpPr>
          <p:nvPr>
            <p:ph type="sldNum" sz="quarter" idx="12"/>
          </p:nvPr>
        </p:nvSpPr>
        <p:spPr/>
        <p:txBody>
          <a:bodyPr/>
          <a:lstStyle>
            <a:lvl1pPr>
              <a:defRPr/>
            </a:lvl1pPr>
          </a:lstStyle>
          <a:p>
            <a:fld id="{543DDFB6-23C6-4895-BFE1-BD59B4077395}" type="slidenum">
              <a:rPr lang="el-GR" altLang="el-GR"/>
              <a:pPr/>
              <a:t>‹#›</a:t>
            </a:fld>
            <a:endParaRPr lang="el-GR" altLang="el-GR"/>
          </a:p>
        </p:txBody>
      </p:sp>
    </p:spTree>
    <p:extLst>
      <p:ext uri="{BB962C8B-B14F-4D97-AF65-F5344CB8AC3E}">
        <p14:creationId xmlns:p14="http://schemas.microsoft.com/office/powerpoint/2010/main" val="7237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12 - Ορθογώνιο">
            <a:extLst>
              <a:ext uri="{FF2B5EF4-FFF2-40B4-BE49-F238E27FC236}">
                <a16:creationId xmlns:a16="http://schemas.microsoft.com/office/drawing/2014/main" id="{167A9389-D062-459D-80B5-F6B7B7EBF5FF}"/>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3 - Ορθογώνιο">
            <a:extLst>
              <a:ext uri="{FF2B5EF4-FFF2-40B4-BE49-F238E27FC236}">
                <a16:creationId xmlns:a16="http://schemas.microsoft.com/office/drawing/2014/main" id="{4F2D1E78-2085-489B-B0BD-D441FB362768}"/>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5 - Έλλειψη">
            <a:extLst>
              <a:ext uri="{FF2B5EF4-FFF2-40B4-BE49-F238E27FC236}">
                <a16:creationId xmlns:a16="http://schemas.microsoft.com/office/drawing/2014/main" id="{82BE7446-1DF3-4C0A-84A3-3630B2DDF5BA}"/>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16 - Έλλειψη">
            <a:extLst>
              <a:ext uri="{FF2B5EF4-FFF2-40B4-BE49-F238E27FC236}">
                <a16:creationId xmlns:a16="http://schemas.microsoft.com/office/drawing/2014/main" id="{4360A80D-E2BE-4197-AA48-637D03C84AEE}"/>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l-GR"/>
              <a:t>Kλικ για επεξεργασία του τίτλου</a:t>
            </a:r>
            <a:endParaRPr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a:t>Kλικ για επεξεργασία των στυλ του υποδείγματος</a:t>
            </a:r>
          </a:p>
        </p:txBody>
      </p:sp>
      <p:sp>
        <p:nvSpPr>
          <p:cNvPr id="8" name="3 - Θέση ημερομηνίας">
            <a:extLst>
              <a:ext uri="{FF2B5EF4-FFF2-40B4-BE49-F238E27FC236}">
                <a16:creationId xmlns:a16="http://schemas.microsoft.com/office/drawing/2014/main" id="{C8E9AD03-B188-432D-9599-B87F8C748049}"/>
              </a:ext>
            </a:extLst>
          </p:cNvPr>
          <p:cNvSpPr>
            <a:spLocks noGrp="1"/>
          </p:cNvSpPr>
          <p:nvPr>
            <p:ph type="dt" sz="half" idx="10"/>
          </p:nvPr>
        </p:nvSpPr>
        <p:spPr/>
        <p:txBody>
          <a:bodyPr/>
          <a:lstStyle>
            <a:lvl1pPr>
              <a:defRPr/>
            </a:lvl1pPr>
            <a:extLst/>
          </a:lstStyle>
          <a:p>
            <a:pPr>
              <a:defRPr/>
            </a:pPr>
            <a:fld id="{612C0D90-E79C-410E-BB36-3EB2C5A9BA1C}" type="datetimeFigureOut">
              <a:rPr lang="el-GR"/>
              <a:pPr>
                <a:defRPr/>
              </a:pPr>
              <a:t>9/6/2021</a:t>
            </a:fld>
            <a:endParaRPr lang="el-GR"/>
          </a:p>
        </p:txBody>
      </p:sp>
      <p:sp>
        <p:nvSpPr>
          <p:cNvPr id="9" name="4 - Θέση υποσέλιδου">
            <a:extLst>
              <a:ext uri="{FF2B5EF4-FFF2-40B4-BE49-F238E27FC236}">
                <a16:creationId xmlns:a16="http://schemas.microsoft.com/office/drawing/2014/main" id="{BA65F0B1-CB0C-429A-91CF-2F10653B89E5}"/>
              </a:ext>
            </a:extLst>
          </p:cNvPr>
          <p:cNvSpPr>
            <a:spLocks noGrp="1"/>
          </p:cNvSpPr>
          <p:nvPr>
            <p:ph type="ftr" sz="quarter" idx="11"/>
          </p:nvPr>
        </p:nvSpPr>
        <p:spPr/>
        <p:txBody>
          <a:bodyPr/>
          <a:lstStyle>
            <a:lvl1pPr>
              <a:defRPr/>
            </a:lvl1pPr>
            <a:extLst/>
          </a:lstStyle>
          <a:p>
            <a:pPr>
              <a:defRPr/>
            </a:pPr>
            <a:endParaRPr lang="el-GR"/>
          </a:p>
        </p:txBody>
      </p:sp>
      <p:sp>
        <p:nvSpPr>
          <p:cNvPr id="10" name="5 - Θέση αριθμού διαφάνειας">
            <a:extLst>
              <a:ext uri="{FF2B5EF4-FFF2-40B4-BE49-F238E27FC236}">
                <a16:creationId xmlns:a16="http://schemas.microsoft.com/office/drawing/2014/main" id="{1302F833-BAA6-47A1-A3E5-D62FE056EC18}"/>
              </a:ext>
            </a:extLst>
          </p:cNvPr>
          <p:cNvSpPr>
            <a:spLocks noGrp="1"/>
          </p:cNvSpPr>
          <p:nvPr>
            <p:ph type="sldNum" sz="quarter" idx="12"/>
          </p:nvPr>
        </p:nvSpPr>
        <p:spPr/>
        <p:txBody>
          <a:bodyPr/>
          <a:lstStyle>
            <a:lvl1pPr>
              <a:defRPr/>
            </a:lvl1pPr>
          </a:lstStyle>
          <a:p>
            <a:fld id="{518133E5-9AB6-44B7-891D-2BE55741C0C9}" type="slidenum">
              <a:rPr lang="el-GR" altLang="el-GR"/>
              <a:pPr/>
              <a:t>‹#›</a:t>
            </a:fld>
            <a:endParaRPr lang="el-GR" altLang="el-GR"/>
          </a:p>
        </p:txBody>
      </p:sp>
    </p:spTree>
    <p:extLst>
      <p:ext uri="{BB962C8B-B14F-4D97-AF65-F5344CB8AC3E}">
        <p14:creationId xmlns:p14="http://schemas.microsoft.com/office/powerpoint/2010/main" val="39237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23 - Θέση ημερομηνίας">
            <a:extLst>
              <a:ext uri="{FF2B5EF4-FFF2-40B4-BE49-F238E27FC236}">
                <a16:creationId xmlns:a16="http://schemas.microsoft.com/office/drawing/2014/main" id="{9A7CDF49-9FB3-457E-AA2A-F0F7D2B82A1A}"/>
              </a:ext>
            </a:extLst>
          </p:cNvPr>
          <p:cNvSpPr>
            <a:spLocks noGrp="1"/>
          </p:cNvSpPr>
          <p:nvPr>
            <p:ph type="dt" sz="half" idx="10"/>
          </p:nvPr>
        </p:nvSpPr>
        <p:spPr/>
        <p:txBody>
          <a:bodyPr/>
          <a:lstStyle>
            <a:lvl1pPr>
              <a:defRPr/>
            </a:lvl1pPr>
          </a:lstStyle>
          <a:p>
            <a:pPr>
              <a:defRPr/>
            </a:pPr>
            <a:fld id="{F57BEE97-F987-4A29-B28F-008FB567F12D}" type="datetimeFigureOut">
              <a:rPr lang="el-GR"/>
              <a:pPr>
                <a:defRPr/>
              </a:pPr>
              <a:t>9/6/2021</a:t>
            </a:fld>
            <a:endParaRPr lang="el-GR"/>
          </a:p>
        </p:txBody>
      </p:sp>
      <p:sp>
        <p:nvSpPr>
          <p:cNvPr id="6" name="9 - Θέση υποσέλιδου">
            <a:extLst>
              <a:ext uri="{FF2B5EF4-FFF2-40B4-BE49-F238E27FC236}">
                <a16:creationId xmlns:a16="http://schemas.microsoft.com/office/drawing/2014/main" id="{327B5175-456E-4522-813F-A980572A8A49}"/>
              </a:ext>
            </a:extLst>
          </p:cNvPr>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a:extLst>
              <a:ext uri="{FF2B5EF4-FFF2-40B4-BE49-F238E27FC236}">
                <a16:creationId xmlns:a16="http://schemas.microsoft.com/office/drawing/2014/main" id="{62D8D20D-9C78-4DA2-8332-098A90D2AF90}"/>
              </a:ext>
            </a:extLst>
          </p:cNvPr>
          <p:cNvSpPr>
            <a:spLocks noGrp="1"/>
          </p:cNvSpPr>
          <p:nvPr>
            <p:ph type="sldNum" sz="quarter" idx="12"/>
          </p:nvPr>
        </p:nvSpPr>
        <p:spPr/>
        <p:txBody>
          <a:bodyPr/>
          <a:lstStyle>
            <a:lvl1pPr>
              <a:defRPr/>
            </a:lvl1pPr>
          </a:lstStyle>
          <a:p>
            <a:fld id="{75EDBC6B-7044-4EDC-AA2E-655952FF6E9D}" type="slidenum">
              <a:rPr lang="el-GR" altLang="el-GR"/>
              <a:pPr/>
              <a:t>‹#›</a:t>
            </a:fld>
            <a:endParaRPr lang="el-GR" altLang="el-GR"/>
          </a:p>
        </p:txBody>
      </p:sp>
    </p:spTree>
    <p:extLst>
      <p:ext uri="{BB962C8B-B14F-4D97-AF65-F5344CB8AC3E}">
        <p14:creationId xmlns:p14="http://schemas.microsoft.com/office/powerpoint/2010/main" val="245899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lstStyle>
            <a:lvl1pPr algn="ctr">
              <a:defRPr sz="4500" b="1" cap="none" baseline="0"/>
            </a:lvl1pPr>
            <a:extLst/>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a:extLst>
              <a:ext uri="{FF2B5EF4-FFF2-40B4-BE49-F238E27FC236}">
                <a16:creationId xmlns:a16="http://schemas.microsoft.com/office/drawing/2014/main" id="{2EFCD2AE-0BE7-474E-9972-B32F327BD029}"/>
              </a:ext>
            </a:extLst>
          </p:cNvPr>
          <p:cNvSpPr>
            <a:spLocks noGrp="1"/>
          </p:cNvSpPr>
          <p:nvPr>
            <p:ph type="dt" sz="half" idx="10"/>
          </p:nvPr>
        </p:nvSpPr>
        <p:spPr/>
        <p:txBody>
          <a:bodyPr/>
          <a:lstStyle>
            <a:lvl1pPr>
              <a:defRPr/>
            </a:lvl1pPr>
            <a:extLst/>
          </a:lstStyle>
          <a:p>
            <a:pPr>
              <a:defRPr/>
            </a:pPr>
            <a:fld id="{9F6D46AC-1478-4F74-BFBF-A39E133B0A6B}" type="datetimeFigureOut">
              <a:rPr lang="el-GR"/>
              <a:pPr>
                <a:defRPr/>
              </a:pPr>
              <a:t>9/6/2021</a:t>
            </a:fld>
            <a:endParaRPr lang="el-GR"/>
          </a:p>
        </p:txBody>
      </p:sp>
      <p:sp>
        <p:nvSpPr>
          <p:cNvPr id="8" name="7 - Θέση υποσέλιδου">
            <a:extLst>
              <a:ext uri="{FF2B5EF4-FFF2-40B4-BE49-F238E27FC236}">
                <a16:creationId xmlns:a16="http://schemas.microsoft.com/office/drawing/2014/main" id="{5D6B67AE-836B-4159-89A4-36CAAE59ED4B}"/>
              </a:ext>
            </a:extLst>
          </p:cNvPr>
          <p:cNvSpPr>
            <a:spLocks noGrp="1"/>
          </p:cNvSpPr>
          <p:nvPr>
            <p:ph type="ftr" sz="quarter" idx="11"/>
          </p:nvPr>
        </p:nvSpPr>
        <p:spPr/>
        <p:txBody>
          <a:bodyPr/>
          <a:lstStyle>
            <a:lvl1pPr>
              <a:defRPr/>
            </a:lvl1pPr>
            <a:extLst/>
          </a:lstStyle>
          <a:p>
            <a:pPr>
              <a:defRPr/>
            </a:pPr>
            <a:endParaRPr lang="el-GR"/>
          </a:p>
        </p:txBody>
      </p:sp>
      <p:sp>
        <p:nvSpPr>
          <p:cNvPr id="9" name="8 - Θέση αριθμού διαφάνειας">
            <a:extLst>
              <a:ext uri="{FF2B5EF4-FFF2-40B4-BE49-F238E27FC236}">
                <a16:creationId xmlns:a16="http://schemas.microsoft.com/office/drawing/2014/main" id="{117834AF-0089-4085-B471-FB44C3B4CFE3}"/>
              </a:ext>
            </a:extLst>
          </p:cNvPr>
          <p:cNvSpPr>
            <a:spLocks noGrp="1"/>
          </p:cNvSpPr>
          <p:nvPr>
            <p:ph type="sldNum" sz="quarter" idx="12"/>
          </p:nvPr>
        </p:nvSpPr>
        <p:spPr/>
        <p:txBody>
          <a:bodyPr/>
          <a:lstStyle>
            <a:lvl1pPr>
              <a:defRPr/>
            </a:lvl1pPr>
          </a:lstStyle>
          <a:p>
            <a:fld id="{84C2566B-0E43-4D60-A996-C796A7C10426}" type="slidenum">
              <a:rPr lang="el-GR" altLang="el-GR"/>
              <a:pPr/>
              <a:t>‹#›</a:t>
            </a:fld>
            <a:endParaRPr lang="el-GR" altLang="el-GR"/>
          </a:p>
        </p:txBody>
      </p:sp>
    </p:spTree>
    <p:extLst>
      <p:ext uri="{BB962C8B-B14F-4D97-AF65-F5344CB8AC3E}">
        <p14:creationId xmlns:p14="http://schemas.microsoft.com/office/powerpoint/2010/main" val="33211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lang="el-GR"/>
              <a:t>Kλικ για επεξεργασία του τίτλου</a:t>
            </a:r>
            <a:endParaRPr lang="en-US"/>
          </a:p>
        </p:txBody>
      </p:sp>
      <p:sp>
        <p:nvSpPr>
          <p:cNvPr id="3" name="23 - Θέση ημερομηνίας">
            <a:extLst>
              <a:ext uri="{FF2B5EF4-FFF2-40B4-BE49-F238E27FC236}">
                <a16:creationId xmlns:a16="http://schemas.microsoft.com/office/drawing/2014/main" id="{D82CDFF5-B2F6-40BC-803D-B674B962AA56}"/>
              </a:ext>
            </a:extLst>
          </p:cNvPr>
          <p:cNvSpPr>
            <a:spLocks noGrp="1"/>
          </p:cNvSpPr>
          <p:nvPr>
            <p:ph type="dt" sz="half" idx="10"/>
          </p:nvPr>
        </p:nvSpPr>
        <p:spPr/>
        <p:txBody>
          <a:bodyPr/>
          <a:lstStyle>
            <a:lvl1pPr>
              <a:defRPr/>
            </a:lvl1pPr>
          </a:lstStyle>
          <a:p>
            <a:pPr>
              <a:defRPr/>
            </a:pPr>
            <a:fld id="{39D6C865-1E66-4830-809A-07A324B8EB73}" type="datetimeFigureOut">
              <a:rPr lang="el-GR"/>
              <a:pPr>
                <a:defRPr/>
              </a:pPr>
              <a:t>9/6/2021</a:t>
            </a:fld>
            <a:endParaRPr lang="el-GR"/>
          </a:p>
        </p:txBody>
      </p:sp>
      <p:sp>
        <p:nvSpPr>
          <p:cNvPr id="4" name="9 - Θέση υποσέλιδου">
            <a:extLst>
              <a:ext uri="{FF2B5EF4-FFF2-40B4-BE49-F238E27FC236}">
                <a16:creationId xmlns:a16="http://schemas.microsoft.com/office/drawing/2014/main" id="{E0E54771-2E50-40AD-BA4D-EE73FEC3ED98}"/>
              </a:ext>
            </a:extLst>
          </p:cNvPr>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a:extLst>
              <a:ext uri="{FF2B5EF4-FFF2-40B4-BE49-F238E27FC236}">
                <a16:creationId xmlns:a16="http://schemas.microsoft.com/office/drawing/2014/main" id="{DD88DE11-8D72-4599-BC83-8E8D9D288DAA}"/>
              </a:ext>
            </a:extLst>
          </p:cNvPr>
          <p:cNvSpPr>
            <a:spLocks noGrp="1"/>
          </p:cNvSpPr>
          <p:nvPr>
            <p:ph type="sldNum" sz="quarter" idx="12"/>
          </p:nvPr>
        </p:nvSpPr>
        <p:spPr/>
        <p:txBody>
          <a:bodyPr/>
          <a:lstStyle>
            <a:lvl1pPr>
              <a:defRPr/>
            </a:lvl1pPr>
          </a:lstStyle>
          <a:p>
            <a:fld id="{BCC811C3-9994-4E7A-B9CB-208912010B22}" type="slidenum">
              <a:rPr lang="el-GR" altLang="el-GR"/>
              <a:pPr/>
              <a:t>‹#›</a:t>
            </a:fld>
            <a:endParaRPr lang="el-GR" altLang="el-GR"/>
          </a:p>
        </p:txBody>
      </p:sp>
    </p:spTree>
    <p:extLst>
      <p:ext uri="{BB962C8B-B14F-4D97-AF65-F5344CB8AC3E}">
        <p14:creationId xmlns:p14="http://schemas.microsoft.com/office/powerpoint/2010/main" val="260729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2 - Ορθογώνιο">
            <a:extLst>
              <a:ext uri="{FF2B5EF4-FFF2-40B4-BE49-F238E27FC236}">
                <a16:creationId xmlns:a16="http://schemas.microsoft.com/office/drawing/2014/main" id="{BB3EF355-4A3E-4BBA-87A7-012E4EC815C3}"/>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13 - Ορθογώνιο">
            <a:extLst>
              <a:ext uri="{FF2B5EF4-FFF2-40B4-BE49-F238E27FC236}">
                <a16:creationId xmlns:a16="http://schemas.microsoft.com/office/drawing/2014/main" id="{21BDDD6D-1C2D-49CB-BEF8-8953315A2EA7}"/>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1 - Θέση ημερομηνίας">
            <a:extLst>
              <a:ext uri="{FF2B5EF4-FFF2-40B4-BE49-F238E27FC236}">
                <a16:creationId xmlns:a16="http://schemas.microsoft.com/office/drawing/2014/main" id="{0C7CCA49-C156-4DF2-B2FD-E909DF2C5A5A}"/>
              </a:ext>
            </a:extLst>
          </p:cNvPr>
          <p:cNvSpPr>
            <a:spLocks noGrp="1"/>
          </p:cNvSpPr>
          <p:nvPr>
            <p:ph type="dt" sz="half" idx="10"/>
          </p:nvPr>
        </p:nvSpPr>
        <p:spPr/>
        <p:txBody>
          <a:bodyPr/>
          <a:lstStyle>
            <a:lvl1pPr>
              <a:defRPr/>
            </a:lvl1pPr>
            <a:extLst/>
          </a:lstStyle>
          <a:p>
            <a:pPr>
              <a:defRPr/>
            </a:pPr>
            <a:fld id="{1A9C0219-5258-48B0-A101-C9E2E134D3F0}" type="datetimeFigureOut">
              <a:rPr lang="el-GR"/>
              <a:pPr>
                <a:defRPr/>
              </a:pPr>
              <a:t>9/6/2021</a:t>
            </a:fld>
            <a:endParaRPr lang="el-GR"/>
          </a:p>
        </p:txBody>
      </p:sp>
      <p:sp>
        <p:nvSpPr>
          <p:cNvPr id="5" name="2 - Θέση υποσέλιδου">
            <a:extLst>
              <a:ext uri="{FF2B5EF4-FFF2-40B4-BE49-F238E27FC236}">
                <a16:creationId xmlns:a16="http://schemas.microsoft.com/office/drawing/2014/main" id="{6D4E8DA5-64E7-4DEB-9EF1-7F113D1B3C4E}"/>
              </a:ext>
            </a:extLst>
          </p:cNvPr>
          <p:cNvSpPr>
            <a:spLocks noGrp="1"/>
          </p:cNvSpPr>
          <p:nvPr>
            <p:ph type="ftr" sz="quarter" idx="11"/>
          </p:nvPr>
        </p:nvSpPr>
        <p:spPr/>
        <p:txBody>
          <a:bodyPr/>
          <a:lstStyle>
            <a:lvl1pPr>
              <a:defRPr/>
            </a:lvl1pPr>
            <a:extLst/>
          </a:lstStyle>
          <a:p>
            <a:pPr>
              <a:defRPr/>
            </a:pPr>
            <a:endParaRPr lang="el-GR"/>
          </a:p>
        </p:txBody>
      </p:sp>
      <p:sp>
        <p:nvSpPr>
          <p:cNvPr id="6" name="3 - Θέση αριθμού διαφάνειας">
            <a:extLst>
              <a:ext uri="{FF2B5EF4-FFF2-40B4-BE49-F238E27FC236}">
                <a16:creationId xmlns:a16="http://schemas.microsoft.com/office/drawing/2014/main" id="{828B77E1-36E0-43A1-B604-94F0711E8E9E}"/>
              </a:ext>
            </a:extLst>
          </p:cNvPr>
          <p:cNvSpPr>
            <a:spLocks noGrp="1"/>
          </p:cNvSpPr>
          <p:nvPr>
            <p:ph type="sldNum" sz="quarter" idx="12"/>
          </p:nvPr>
        </p:nvSpPr>
        <p:spPr/>
        <p:txBody>
          <a:bodyPr/>
          <a:lstStyle>
            <a:lvl1pPr>
              <a:defRPr/>
            </a:lvl1pPr>
          </a:lstStyle>
          <a:p>
            <a:fld id="{6256B28A-5C3E-4757-95C6-EBAC0AC192D4}" type="slidenum">
              <a:rPr lang="el-GR" altLang="el-GR"/>
              <a:pPr/>
              <a:t>‹#›</a:t>
            </a:fld>
            <a:endParaRPr lang="el-GR" altLang="el-GR"/>
          </a:p>
        </p:txBody>
      </p:sp>
    </p:spTree>
    <p:extLst>
      <p:ext uri="{BB962C8B-B14F-4D97-AF65-F5344CB8AC3E}">
        <p14:creationId xmlns:p14="http://schemas.microsoft.com/office/powerpoint/2010/main" val="156878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l-GR"/>
              <a:t>Kλικ για επεξεργασία του τίτλου</a:t>
            </a:r>
            <a:endParaRPr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a:extLst>
              <a:ext uri="{FF2B5EF4-FFF2-40B4-BE49-F238E27FC236}">
                <a16:creationId xmlns:a16="http://schemas.microsoft.com/office/drawing/2014/main" id="{31285B35-5C9B-4EA4-A168-0B70A8116FAD}"/>
              </a:ext>
            </a:extLst>
          </p:cNvPr>
          <p:cNvSpPr>
            <a:spLocks noGrp="1"/>
          </p:cNvSpPr>
          <p:nvPr>
            <p:ph type="dt" sz="half" idx="10"/>
          </p:nvPr>
        </p:nvSpPr>
        <p:spPr/>
        <p:txBody>
          <a:bodyPr/>
          <a:lstStyle>
            <a:lvl1pPr>
              <a:defRPr/>
            </a:lvl1pPr>
            <a:extLst/>
          </a:lstStyle>
          <a:p>
            <a:pPr>
              <a:defRPr/>
            </a:pPr>
            <a:fld id="{0A47B854-D15F-4272-822F-2777732224E0}" type="datetimeFigureOut">
              <a:rPr lang="el-GR"/>
              <a:pPr>
                <a:defRPr/>
              </a:pPr>
              <a:t>9/6/2021</a:t>
            </a:fld>
            <a:endParaRPr lang="el-GR"/>
          </a:p>
        </p:txBody>
      </p:sp>
      <p:sp>
        <p:nvSpPr>
          <p:cNvPr id="6" name="5 - Θέση υποσέλιδου">
            <a:extLst>
              <a:ext uri="{FF2B5EF4-FFF2-40B4-BE49-F238E27FC236}">
                <a16:creationId xmlns:a16="http://schemas.microsoft.com/office/drawing/2014/main" id="{B3895265-95FA-4359-818E-6E8AA40851D2}"/>
              </a:ext>
            </a:extLst>
          </p:cNvPr>
          <p:cNvSpPr>
            <a:spLocks noGrp="1"/>
          </p:cNvSpPr>
          <p:nvPr>
            <p:ph type="ftr" sz="quarter" idx="11"/>
          </p:nvPr>
        </p:nvSpPr>
        <p:spPr/>
        <p:txBody>
          <a:bodyPr/>
          <a:lstStyle>
            <a:lvl1pPr>
              <a:defRPr/>
            </a:lvl1pPr>
            <a:extLst/>
          </a:lstStyle>
          <a:p>
            <a:pPr>
              <a:defRPr/>
            </a:pPr>
            <a:endParaRPr lang="el-GR"/>
          </a:p>
        </p:txBody>
      </p:sp>
      <p:sp>
        <p:nvSpPr>
          <p:cNvPr id="7" name="6 - Θέση αριθμού διαφάνειας">
            <a:extLst>
              <a:ext uri="{FF2B5EF4-FFF2-40B4-BE49-F238E27FC236}">
                <a16:creationId xmlns:a16="http://schemas.microsoft.com/office/drawing/2014/main" id="{2BA8C816-A925-4A35-9C63-963DCACF7EC3}"/>
              </a:ext>
            </a:extLst>
          </p:cNvPr>
          <p:cNvSpPr>
            <a:spLocks noGrp="1"/>
          </p:cNvSpPr>
          <p:nvPr>
            <p:ph type="sldNum" sz="quarter" idx="12"/>
          </p:nvPr>
        </p:nvSpPr>
        <p:spPr/>
        <p:txBody>
          <a:bodyPr/>
          <a:lstStyle>
            <a:lvl1pPr>
              <a:defRPr/>
            </a:lvl1pPr>
          </a:lstStyle>
          <a:p>
            <a:fld id="{6CD050BF-325F-491A-9E6C-BC0BBE0C3B95}" type="slidenum">
              <a:rPr lang="el-GR" altLang="el-GR"/>
              <a:pPr/>
              <a:t>‹#›</a:t>
            </a:fld>
            <a:endParaRPr lang="el-GR" altLang="el-GR"/>
          </a:p>
        </p:txBody>
      </p:sp>
    </p:spTree>
    <p:extLst>
      <p:ext uri="{BB962C8B-B14F-4D97-AF65-F5344CB8AC3E}">
        <p14:creationId xmlns:p14="http://schemas.microsoft.com/office/powerpoint/2010/main" val="289700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99C86579-BFBF-4FD1-990A-0A141E9F2FD6}"/>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13 - Διάγραμμα ροής: Διεργασία">
            <a:extLst>
              <a:ext uri="{FF2B5EF4-FFF2-40B4-BE49-F238E27FC236}">
                <a16:creationId xmlns:a16="http://schemas.microsoft.com/office/drawing/2014/main" id="{01C6AFB2-868B-4595-A736-AB1928C61DF7}"/>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5 - Διάγραμμα ροής: Διεργασία">
            <a:extLst>
              <a:ext uri="{FF2B5EF4-FFF2-40B4-BE49-F238E27FC236}">
                <a16:creationId xmlns:a16="http://schemas.microsoft.com/office/drawing/2014/main" id="{552EBA38-565F-4018-BC15-4F27756961A0}"/>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l-GR"/>
              <a:t>Kλικ για επεξεργασία του τίτλου</a:t>
            </a:r>
            <a:endParaRPr lang="en-US"/>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l-GR" noProof="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l-GR"/>
              <a:t>Kλικ για επεξεργασία των στυλ του υποδείγματος</a:t>
            </a:r>
          </a:p>
        </p:txBody>
      </p:sp>
      <p:sp>
        <p:nvSpPr>
          <p:cNvPr id="8" name="4 - Θέση ημερομηνίας">
            <a:extLst>
              <a:ext uri="{FF2B5EF4-FFF2-40B4-BE49-F238E27FC236}">
                <a16:creationId xmlns:a16="http://schemas.microsoft.com/office/drawing/2014/main" id="{492C76AC-D869-4F51-86D1-8C11FE7627F6}"/>
              </a:ext>
            </a:extLst>
          </p:cNvPr>
          <p:cNvSpPr>
            <a:spLocks noGrp="1"/>
          </p:cNvSpPr>
          <p:nvPr>
            <p:ph type="dt" sz="half" idx="10"/>
          </p:nvPr>
        </p:nvSpPr>
        <p:spPr/>
        <p:txBody>
          <a:bodyPr/>
          <a:lstStyle>
            <a:lvl1pPr>
              <a:defRPr/>
            </a:lvl1pPr>
            <a:extLst/>
          </a:lstStyle>
          <a:p>
            <a:pPr>
              <a:defRPr/>
            </a:pPr>
            <a:fld id="{1349B6CC-6FDB-4DA8-A23D-4526EC959575}" type="datetimeFigureOut">
              <a:rPr lang="el-GR"/>
              <a:pPr>
                <a:defRPr/>
              </a:pPr>
              <a:t>9/6/2021</a:t>
            </a:fld>
            <a:endParaRPr lang="el-GR"/>
          </a:p>
        </p:txBody>
      </p:sp>
      <p:sp>
        <p:nvSpPr>
          <p:cNvPr id="9" name="5 - Θέση υποσέλιδου">
            <a:extLst>
              <a:ext uri="{FF2B5EF4-FFF2-40B4-BE49-F238E27FC236}">
                <a16:creationId xmlns:a16="http://schemas.microsoft.com/office/drawing/2014/main" id="{A5AA8A34-9DD0-4A8D-B2FB-38EA7AF57D7C}"/>
              </a:ext>
            </a:extLst>
          </p:cNvPr>
          <p:cNvSpPr>
            <a:spLocks noGrp="1"/>
          </p:cNvSpPr>
          <p:nvPr>
            <p:ph type="ftr" sz="quarter" idx="11"/>
          </p:nvPr>
        </p:nvSpPr>
        <p:spPr/>
        <p:txBody>
          <a:bodyPr/>
          <a:lstStyle>
            <a:lvl1pPr>
              <a:defRPr/>
            </a:lvl1pPr>
            <a:extLst/>
          </a:lstStyle>
          <a:p>
            <a:pPr>
              <a:defRPr/>
            </a:pPr>
            <a:endParaRPr lang="el-GR"/>
          </a:p>
        </p:txBody>
      </p:sp>
      <p:sp>
        <p:nvSpPr>
          <p:cNvPr id="10" name="6 - Θέση αριθμού διαφάνειας">
            <a:extLst>
              <a:ext uri="{FF2B5EF4-FFF2-40B4-BE49-F238E27FC236}">
                <a16:creationId xmlns:a16="http://schemas.microsoft.com/office/drawing/2014/main" id="{EED1158D-0BB3-4A3C-AE69-9532FAC34595}"/>
              </a:ext>
            </a:extLst>
          </p:cNvPr>
          <p:cNvSpPr>
            <a:spLocks noGrp="1"/>
          </p:cNvSpPr>
          <p:nvPr>
            <p:ph type="sldNum" sz="quarter" idx="12"/>
          </p:nvPr>
        </p:nvSpPr>
        <p:spPr/>
        <p:txBody>
          <a:bodyPr/>
          <a:lstStyle>
            <a:lvl1pPr>
              <a:defRPr/>
            </a:lvl1pPr>
          </a:lstStyle>
          <a:p>
            <a:fld id="{BCA16463-B681-42C8-83BC-D49D037A1BC7}" type="slidenum">
              <a:rPr lang="el-GR" altLang="el-GR"/>
              <a:pPr/>
              <a:t>‹#›</a:t>
            </a:fld>
            <a:endParaRPr lang="el-GR" altLang="el-GR"/>
          </a:p>
        </p:txBody>
      </p:sp>
    </p:spTree>
    <p:extLst>
      <p:ext uri="{BB962C8B-B14F-4D97-AF65-F5344CB8AC3E}">
        <p14:creationId xmlns:p14="http://schemas.microsoft.com/office/powerpoint/2010/main" val="344224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6 - Πίτα">
            <a:extLst>
              <a:ext uri="{FF2B5EF4-FFF2-40B4-BE49-F238E27FC236}">
                <a16:creationId xmlns:a16="http://schemas.microsoft.com/office/drawing/2014/main" id="{FDBF388A-0FCD-42FD-A321-4EA22FA0B82B}"/>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Έλλειψη">
            <a:extLst>
              <a:ext uri="{FF2B5EF4-FFF2-40B4-BE49-F238E27FC236}">
                <a16:creationId xmlns:a16="http://schemas.microsoft.com/office/drawing/2014/main" id="{86EEFA08-3BBD-44FF-8487-0851B9085E3D}"/>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 Κουλούρα">
            <a:extLst>
              <a:ext uri="{FF2B5EF4-FFF2-40B4-BE49-F238E27FC236}">
                <a16:creationId xmlns:a16="http://schemas.microsoft.com/office/drawing/2014/main" id="{BE9FE58C-D7E4-4DCC-A2BF-037E4BA9491E}"/>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 Ορθογώνιο">
            <a:extLst>
              <a:ext uri="{FF2B5EF4-FFF2-40B4-BE49-F238E27FC236}">
                <a16:creationId xmlns:a16="http://schemas.microsoft.com/office/drawing/2014/main" id="{F16A9C86-CFCB-40DC-8471-7968A50E097E}"/>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 Θέση τίτλου">
            <a:extLst>
              <a:ext uri="{FF2B5EF4-FFF2-40B4-BE49-F238E27FC236}">
                <a16:creationId xmlns:a16="http://schemas.microsoft.com/office/drawing/2014/main" id="{507D16B5-51FB-40D2-A563-7C18135F8EED}"/>
              </a:ext>
            </a:extLst>
          </p:cNvPr>
          <p:cNvSpPr>
            <a:spLocks noGrp="1"/>
          </p:cNvSpPr>
          <p:nvPr>
            <p:ph type="title"/>
          </p:nvPr>
        </p:nvSpPr>
        <p:spPr>
          <a:xfrm>
            <a:off x="1435100" y="274638"/>
            <a:ext cx="7499350" cy="1143000"/>
          </a:xfrm>
          <a:prstGeom prst="rect">
            <a:avLst/>
          </a:prstGeom>
        </p:spPr>
        <p:txBody>
          <a:bodyPr anchor="ctr">
            <a:normAutofit/>
          </a:bodyPr>
          <a:lstStyle/>
          <a:p>
            <a:r>
              <a:rPr lang="el-GR"/>
              <a:t>Kλικ για επεξεργασία του τίτλου</a:t>
            </a:r>
            <a:endParaRPr lang="en-US"/>
          </a:p>
        </p:txBody>
      </p:sp>
      <p:sp>
        <p:nvSpPr>
          <p:cNvPr id="1033" name="8 - Θέση κειμένου">
            <a:extLst>
              <a:ext uri="{FF2B5EF4-FFF2-40B4-BE49-F238E27FC236}">
                <a16:creationId xmlns:a16="http://schemas.microsoft.com/office/drawing/2014/main" id="{4D79EE86-4A77-4903-B24F-DA365AF50B56}"/>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
        <p:nvSpPr>
          <p:cNvPr id="24" name="23 - Θέση ημερομηνίας">
            <a:extLst>
              <a:ext uri="{FF2B5EF4-FFF2-40B4-BE49-F238E27FC236}">
                <a16:creationId xmlns:a16="http://schemas.microsoft.com/office/drawing/2014/main" id="{2C17F1C4-2018-46D8-BCFC-07087FDBC6D8}"/>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8E01BC0E-936B-44B4-8D51-E16E6F145FF9}" type="datetimeFigureOut">
              <a:rPr lang="el-GR"/>
              <a:pPr>
                <a:defRPr/>
              </a:pPr>
              <a:t>9/6/2021</a:t>
            </a:fld>
            <a:endParaRPr lang="el-GR"/>
          </a:p>
        </p:txBody>
      </p:sp>
      <p:sp>
        <p:nvSpPr>
          <p:cNvPr id="10" name="9 - Θέση υποσέλιδου">
            <a:extLst>
              <a:ext uri="{FF2B5EF4-FFF2-40B4-BE49-F238E27FC236}">
                <a16:creationId xmlns:a16="http://schemas.microsoft.com/office/drawing/2014/main" id="{5CFD7699-BF03-4E7E-97C4-5A29011935AB}"/>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l-GR"/>
          </a:p>
        </p:txBody>
      </p:sp>
      <p:sp>
        <p:nvSpPr>
          <p:cNvPr id="22" name="21 - Θέση αριθμού διαφάνειας">
            <a:extLst>
              <a:ext uri="{FF2B5EF4-FFF2-40B4-BE49-F238E27FC236}">
                <a16:creationId xmlns:a16="http://schemas.microsoft.com/office/drawing/2014/main" id="{6EB9E064-4C71-4559-8A2C-E17E00FF1AAF}"/>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Corbel" panose="020B0503020204020204" pitchFamily="34" charset="0"/>
              </a:defRPr>
            </a:lvl1pPr>
          </a:lstStyle>
          <a:p>
            <a:fld id="{D9D01478-85FF-4285-9C49-A2B40B185EF7}" type="slidenum">
              <a:rPr lang="el-GR" altLang="el-GR"/>
              <a:pPr/>
              <a:t>‹#›</a:t>
            </a:fld>
            <a:endParaRPr lang="el-GR" altLang="el-GR"/>
          </a:p>
        </p:txBody>
      </p:sp>
      <p:sp>
        <p:nvSpPr>
          <p:cNvPr id="15" name="14 - Ορθογώνιο">
            <a:extLst>
              <a:ext uri="{FF2B5EF4-FFF2-40B4-BE49-F238E27FC236}">
                <a16:creationId xmlns:a16="http://schemas.microsoft.com/office/drawing/2014/main" id="{292C4677-1501-43EC-9458-168AEEAAE685}"/>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14" r:id="rId1"/>
    <p:sldLayoutId id="2147483809" r:id="rId2"/>
    <p:sldLayoutId id="2147483815" r:id="rId3"/>
    <p:sldLayoutId id="2147483810" r:id="rId4"/>
    <p:sldLayoutId id="2147483816" r:id="rId5"/>
    <p:sldLayoutId id="2147483811" r:id="rId6"/>
    <p:sldLayoutId id="2147483817" r:id="rId7"/>
    <p:sldLayoutId id="2147483818" r:id="rId8"/>
    <p:sldLayoutId id="2147483819" r:id="rId9"/>
    <p:sldLayoutId id="2147483812" r:id="rId10"/>
    <p:sldLayoutId id="2147483813"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F90F1C12-7866-4BB0-8B20-C121205D4255}"/>
              </a:ext>
            </a:extLst>
          </p:cNvPr>
          <p:cNvSpPr>
            <a:spLocks noGrp="1"/>
          </p:cNvSpPr>
          <p:nvPr>
            <p:ph type="ctrTitle"/>
          </p:nvPr>
        </p:nvSpPr>
        <p:spPr>
          <a:xfrm>
            <a:off x="928688" y="360363"/>
            <a:ext cx="8215312" cy="1916112"/>
          </a:xfrm>
        </p:spPr>
        <p:txBody>
          <a:bodyPr>
            <a:normAutofit/>
          </a:bodyPr>
          <a:lstStyle/>
          <a:p>
            <a:pPr algn="ctr" eaLnBrk="1" fontAlgn="auto" hangingPunct="1">
              <a:spcAft>
                <a:spcPts val="0"/>
              </a:spcAft>
              <a:defRPr/>
            </a:pPr>
            <a:r>
              <a:rPr lang="el-GR" sz="5400" dirty="0">
                <a:solidFill>
                  <a:schemeClr val="tx2">
                    <a:satMod val="130000"/>
                  </a:schemeClr>
                </a:solidFill>
                <a:latin typeface="Comic Sans MS" panose="030F0702030302020204" pitchFamily="66" charset="0"/>
              </a:rPr>
              <a:t>Σ.Δ.Ε. </a:t>
            </a:r>
            <a:r>
              <a:rPr lang="en-US" sz="5400" dirty="0">
                <a:solidFill>
                  <a:schemeClr val="tx2">
                    <a:satMod val="130000"/>
                  </a:schemeClr>
                </a:solidFill>
                <a:latin typeface="Comic Sans MS" panose="030F0702030302020204" pitchFamily="66" charset="0"/>
              </a:rPr>
              <a:t>X</a:t>
            </a:r>
            <a:r>
              <a:rPr lang="el-GR" sz="5400" dirty="0">
                <a:solidFill>
                  <a:schemeClr val="tx2">
                    <a:satMod val="130000"/>
                  </a:schemeClr>
                </a:solidFill>
                <a:latin typeface="Comic Sans MS" panose="030F0702030302020204" pitchFamily="66" charset="0"/>
              </a:rPr>
              <a:t>ΑΝΙΩΝ </a:t>
            </a:r>
            <a:br>
              <a:rPr lang="el-GR" sz="5400" dirty="0">
                <a:solidFill>
                  <a:schemeClr val="tx2">
                    <a:satMod val="130000"/>
                  </a:schemeClr>
                </a:solidFill>
                <a:latin typeface="Comic Sans MS" panose="030F0702030302020204" pitchFamily="66" charset="0"/>
              </a:rPr>
            </a:br>
            <a:r>
              <a:rPr lang="el-GR" sz="5400" dirty="0">
                <a:solidFill>
                  <a:schemeClr val="tx2">
                    <a:satMod val="130000"/>
                  </a:schemeClr>
                </a:solidFill>
                <a:latin typeface="Comic Sans MS" panose="030F0702030302020204" pitchFamily="66" charset="0"/>
              </a:rPr>
              <a:t>20</a:t>
            </a:r>
            <a:r>
              <a:rPr lang="it-IT" sz="5400" dirty="0">
                <a:solidFill>
                  <a:schemeClr val="tx2">
                    <a:satMod val="130000"/>
                  </a:schemeClr>
                </a:solidFill>
                <a:latin typeface="Comic Sans MS" panose="030F0702030302020204" pitchFamily="66" charset="0"/>
              </a:rPr>
              <a:t>20</a:t>
            </a:r>
            <a:r>
              <a:rPr lang="el-GR" sz="5400" dirty="0">
                <a:solidFill>
                  <a:schemeClr val="tx2">
                    <a:satMod val="130000"/>
                  </a:schemeClr>
                </a:solidFill>
                <a:latin typeface="Comic Sans MS" panose="030F0702030302020204" pitchFamily="66" charset="0"/>
              </a:rPr>
              <a:t>-20</a:t>
            </a:r>
            <a:r>
              <a:rPr lang="it-IT" sz="5400" dirty="0">
                <a:solidFill>
                  <a:schemeClr val="tx2">
                    <a:satMod val="130000"/>
                  </a:schemeClr>
                </a:solidFill>
                <a:latin typeface="Comic Sans MS" panose="030F0702030302020204" pitchFamily="66" charset="0"/>
              </a:rPr>
              <a:t>21</a:t>
            </a:r>
            <a:endParaRPr lang="el-GR" sz="5400" dirty="0">
              <a:solidFill>
                <a:schemeClr val="tx2">
                  <a:satMod val="130000"/>
                </a:schemeClr>
              </a:solidFill>
              <a:latin typeface="Comic Sans MS" panose="030F0702030302020204" pitchFamily="66" charset="0"/>
            </a:endParaRPr>
          </a:p>
        </p:txBody>
      </p:sp>
      <p:sp>
        <p:nvSpPr>
          <p:cNvPr id="8195" name="2 - Υπότιτλος">
            <a:extLst>
              <a:ext uri="{FF2B5EF4-FFF2-40B4-BE49-F238E27FC236}">
                <a16:creationId xmlns:a16="http://schemas.microsoft.com/office/drawing/2014/main" id="{77198F6C-8D30-4FEC-81E7-5D495E72A3D1}"/>
              </a:ext>
            </a:extLst>
          </p:cNvPr>
          <p:cNvSpPr>
            <a:spLocks noGrp="1"/>
          </p:cNvSpPr>
          <p:nvPr>
            <p:ph type="subTitle" idx="1"/>
          </p:nvPr>
        </p:nvSpPr>
        <p:spPr>
          <a:xfrm>
            <a:off x="1332706" y="3211512"/>
            <a:ext cx="7407275" cy="3286125"/>
          </a:xfrm>
        </p:spPr>
        <p:txBody>
          <a:bodyPr/>
          <a:lstStyle/>
          <a:p>
            <a:pPr marL="26988" algn="ctr" eaLnBrk="1" hangingPunct="1">
              <a:lnSpc>
                <a:spcPct val="80000"/>
              </a:lnSpc>
            </a:pPr>
            <a:r>
              <a:rPr lang="el-GR" altLang="el-GR" sz="3600" b="1" i="1" dirty="0">
                <a:solidFill>
                  <a:srgbClr val="320E04"/>
                </a:solidFill>
                <a:latin typeface="Comic Sans MS" panose="030F0702030302020204" pitchFamily="66" charset="0"/>
              </a:rPr>
              <a:t>Σχέδιο Δράσης </a:t>
            </a:r>
          </a:p>
          <a:p>
            <a:pPr marL="26988" algn="ctr" eaLnBrk="1" hangingPunct="1">
              <a:lnSpc>
                <a:spcPct val="80000"/>
              </a:lnSpc>
            </a:pPr>
            <a:endParaRPr lang="el-GR" altLang="el-GR" sz="3600" b="1" i="1" dirty="0">
              <a:solidFill>
                <a:srgbClr val="320E04"/>
              </a:solidFill>
              <a:latin typeface="Comic Sans MS" panose="030F0702030302020204" pitchFamily="66" charset="0"/>
            </a:endParaRPr>
          </a:p>
          <a:p>
            <a:pPr marL="26988" algn="ctr" eaLnBrk="1" hangingPunct="1">
              <a:lnSpc>
                <a:spcPct val="80000"/>
              </a:lnSpc>
            </a:pPr>
            <a:r>
              <a:rPr lang="el-GR" altLang="el-GR" sz="3600" b="1" i="1" dirty="0">
                <a:solidFill>
                  <a:srgbClr val="320E04"/>
                </a:solidFill>
                <a:latin typeface="Comic Sans MS" panose="030F0702030302020204" pitchFamily="66" charset="0"/>
              </a:rPr>
              <a:t>Διαφημίσεις</a:t>
            </a:r>
          </a:p>
          <a:p>
            <a:pPr marL="26988" algn="ctr" eaLnBrk="1" hangingPunct="1">
              <a:lnSpc>
                <a:spcPct val="80000"/>
              </a:lnSpc>
            </a:pPr>
            <a:endParaRPr lang="el-GR" altLang="el-GR" sz="2400" dirty="0">
              <a:solidFill>
                <a:srgbClr val="320E04"/>
              </a:solidFill>
            </a:endParaRPr>
          </a:p>
          <a:p>
            <a:pPr marL="26988" algn="ctr" eaLnBrk="1" hangingPunct="1">
              <a:lnSpc>
                <a:spcPct val="80000"/>
              </a:lnSpc>
            </a:pPr>
            <a:r>
              <a:rPr lang="el-GR" altLang="el-GR" sz="2400" b="1" i="1" dirty="0">
                <a:solidFill>
                  <a:srgbClr val="320E04"/>
                </a:solidFill>
                <a:latin typeface="Comic Sans MS" panose="030F0702030302020204" pitchFamily="66" charset="0"/>
              </a:rPr>
              <a:t>Εκπαιδεύτριες:</a:t>
            </a:r>
          </a:p>
          <a:p>
            <a:pPr marL="26988" algn="ctr" eaLnBrk="1" hangingPunct="1">
              <a:lnSpc>
                <a:spcPct val="80000"/>
              </a:lnSpc>
            </a:pPr>
            <a:r>
              <a:rPr lang="el-GR" altLang="el-GR" sz="2400" dirty="0">
                <a:solidFill>
                  <a:srgbClr val="320E04"/>
                </a:solidFill>
                <a:latin typeface="Comic Sans MS" panose="030F0702030302020204" pitchFamily="66" charset="0"/>
              </a:rPr>
              <a:t> Ευφροσύνη Τζιαφάλια, </a:t>
            </a:r>
          </a:p>
          <a:p>
            <a:pPr marL="26988" algn="ctr" eaLnBrk="1" hangingPunct="1">
              <a:lnSpc>
                <a:spcPct val="80000"/>
              </a:lnSpc>
            </a:pPr>
            <a:r>
              <a:rPr lang="el-GR" altLang="el-GR" sz="2400" dirty="0">
                <a:solidFill>
                  <a:srgbClr val="320E04"/>
                </a:solidFill>
                <a:latin typeface="Comic Sans MS" panose="030F0702030302020204" pitchFamily="66" charset="0"/>
              </a:rPr>
              <a:t>Σοφία Αναγνώστου</a:t>
            </a:r>
            <a:endParaRPr lang="en-US" altLang="el-GR" sz="2400" dirty="0">
              <a:solidFill>
                <a:srgbClr val="320E04"/>
              </a:solidFill>
              <a:latin typeface="Comic Sans MS" panose="030F07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C97B3-71D5-4AA3-9FA2-6329408DAC2B}"/>
              </a:ext>
            </a:extLst>
          </p:cNvPr>
          <p:cNvSpPr txBox="1"/>
          <p:nvPr/>
        </p:nvSpPr>
        <p:spPr>
          <a:xfrm>
            <a:off x="1115616" y="0"/>
            <a:ext cx="7560840" cy="754053"/>
          </a:xfrm>
          <a:prstGeom prst="rect">
            <a:avLst/>
          </a:prstGeom>
          <a:noFill/>
        </p:spPr>
        <p:txBody>
          <a:bodyPr wrap="square">
            <a:spAutoFit/>
          </a:bodyPr>
          <a:lstStyle/>
          <a:p>
            <a:pPr algn="ctr"/>
            <a:r>
              <a:rPr lang="el-GR" sz="4300" dirty="0">
                <a:solidFill>
                  <a:srgbClr val="572314"/>
                </a:solidFill>
                <a:effectLst>
                  <a:outerShdw blurRad="50000" dist="30000" dir="5400000" algn="tl" rotWithShape="0">
                    <a:srgbClr val="000000">
                      <a:alpha val="30000"/>
                    </a:srgbClr>
                  </a:outerShdw>
                </a:effectLst>
                <a:latin typeface="+mj-lt"/>
                <a:ea typeface="+mj-ea"/>
                <a:cs typeface="+mj-cs"/>
              </a:rPr>
              <a:t>Οι εργασίες </a:t>
            </a:r>
          </a:p>
        </p:txBody>
      </p:sp>
      <p:sp>
        <p:nvSpPr>
          <p:cNvPr id="6" name="TextBox 5">
            <a:extLst>
              <a:ext uri="{FF2B5EF4-FFF2-40B4-BE49-F238E27FC236}">
                <a16:creationId xmlns:a16="http://schemas.microsoft.com/office/drawing/2014/main" id="{3253E8AF-11BB-4D73-8C07-4C912E0B6FB6}"/>
              </a:ext>
            </a:extLst>
          </p:cNvPr>
          <p:cNvSpPr txBox="1"/>
          <p:nvPr/>
        </p:nvSpPr>
        <p:spPr>
          <a:xfrm>
            <a:off x="1331640" y="741560"/>
            <a:ext cx="7560840" cy="5663089"/>
          </a:xfrm>
          <a:prstGeom prst="rect">
            <a:avLst/>
          </a:prstGeom>
          <a:noFill/>
        </p:spPr>
        <p:txBody>
          <a:bodyPr wrap="square">
            <a:spAutoFit/>
          </a:bodyPr>
          <a:lstStyle/>
          <a:p>
            <a:pPr algn="l"/>
            <a:r>
              <a:rPr lang="el-GR" sz="2000" dirty="0">
                <a:solidFill>
                  <a:srgbClr val="000000"/>
                </a:solidFill>
                <a:latin typeface="Comic Sans MS" panose="030F0702030302020204" pitchFamily="66" charset="0"/>
              </a:rPr>
              <a:t>ΕΡΓΑΣΙΑ</a:t>
            </a:r>
            <a:r>
              <a:rPr lang="el-GR" sz="1400" b="0" i="0" u="none" strike="noStrike" baseline="0" dirty="0">
                <a:solidFill>
                  <a:srgbClr val="000000"/>
                </a:solidFill>
                <a:latin typeface="Comic Sans MS" panose="030F0702030302020204" pitchFamily="66" charset="0"/>
              </a:rPr>
              <a:t> </a:t>
            </a:r>
            <a:r>
              <a:rPr lang="el-GR" sz="2000" dirty="0">
                <a:solidFill>
                  <a:srgbClr val="000000"/>
                </a:solidFill>
                <a:latin typeface="Comic Sans MS" panose="030F0702030302020204" pitchFamily="66" charset="0"/>
              </a:rPr>
              <a:t>8η - 9η</a:t>
            </a:r>
            <a:r>
              <a:rPr lang="el-GR" sz="1400" b="0" i="0" u="none" strike="noStrike" baseline="0" dirty="0">
                <a:solidFill>
                  <a:srgbClr val="000000"/>
                </a:solidFill>
                <a:latin typeface="Comic Sans MS" panose="030F0702030302020204" pitchFamily="66" charset="0"/>
              </a:rPr>
              <a:t>: </a:t>
            </a:r>
            <a:r>
              <a:rPr lang="el-GR" sz="1200" b="1" i="0" u="none" strike="noStrike" baseline="0" dirty="0">
                <a:solidFill>
                  <a:srgbClr val="000000"/>
                </a:solidFill>
                <a:latin typeface="Comic Sans MS" panose="030F0702030302020204" pitchFamily="66" charset="0"/>
              </a:rPr>
              <a:t>Οι 10 Αρχές του Δίκαιου &amp; Αλληλέγγυου Εμπορίου. </a:t>
            </a:r>
            <a:endParaRPr lang="el-GR" sz="1200" b="0" i="0" u="none" strike="noStrike" baseline="0" dirty="0">
              <a:solidFill>
                <a:srgbClr val="000000"/>
              </a:solidFill>
              <a:latin typeface="Comic Sans MS" panose="030F0702030302020204" pitchFamily="66" charset="0"/>
            </a:endParaRPr>
          </a:p>
          <a:p>
            <a:pPr algn="just"/>
            <a:endParaRPr lang="el-GR" sz="1200" b="0" i="0" u="none" strike="noStrike" baseline="0" dirty="0">
              <a:solidFill>
                <a:srgbClr val="000000"/>
              </a:solidFill>
              <a:latin typeface="Comic Sans MS" panose="030F0702030302020204" pitchFamily="66" charset="0"/>
            </a:endParaRPr>
          </a:p>
          <a:p>
            <a:pPr algn="just"/>
            <a:r>
              <a:rPr lang="el-GR" sz="1200" b="0" i="0" u="none" strike="noStrike" baseline="0" dirty="0">
                <a:solidFill>
                  <a:srgbClr val="000000"/>
                </a:solidFill>
                <a:latin typeface="Comic Sans MS" panose="030F0702030302020204" pitchFamily="66" charset="0"/>
              </a:rPr>
              <a:t>Ο </a:t>
            </a:r>
            <a:r>
              <a:rPr lang="el-GR" sz="1200" b="1" i="0" u="none" strike="noStrike" baseline="0" dirty="0">
                <a:solidFill>
                  <a:srgbClr val="000000"/>
                </a:solidFill>
                <a:latin typeface="Comic Sans MS" panose="030F0702030302020204" pitchFamily="66" charset="0"/>
              </a:rPr>
              <a:t>Παγκόσμιος Οργανισμός Δίκαιου και Αλληλέγγυου Εμπορίου </a:t>
            </a:r>
            <a:r>
              <a:rPr lang="el-GR" sz="1200" b="0" i="0" u="none" strike="noStrike" baseline="0" dirty="0">
                <a:solidFill>
                  <a:srgbClr val="000000"/>
                </a:solidFill>
                <a:latin typeface="Comic Sans MS" panose="030F0702030302020204" pitchFamily="66" charset="0"/>
              </a:rPr>
              <a:t>(</a:t>
            </a:r>
            <a:r>
              <a:rPr lang="el-GR" sz="1200" b="1" i="0" u="none" strike="noStrike" baseline="0" dirty="0">
                <a:solidFill>
                  <a:srgbClr val="000000"/>
                </a:solidFill>
                <a:latin typeface="Comic Sans MS" panose="030F0702030302020204" pitchFamily="66" charset="0"/>
              </a:rPr>
              <a:t>WFTO</a:t>
            </a:r>
            <a:r>
              <a:rPr lang="el-GR" sz="1200" b="0" i="0" u="none" strike="noStrike" baseline="0" dirty="0">
                <a:solidFill>
                  <a:srgbClr val="000000"/>
                </a:solidFill>
                <a:latin typeface="Comic Sans MS" panose="030F0702030302020204" pitchFamily="66" charset="0"/>
              </a:rPr>
              <a:t>) ορίζει τις </a:t>
            </a:r>
            <a:r>
              <a:rPr lang="el-GR" sz="1200" b="1" i="0" u="none" strike="noStrike" baseline="0" dirty="0">
                <a:solidFill>
                  <a:srgbClr val="000000"/>
                </a:solidFill>
                <a:latin typeface="Comic Sans MS" panose="030F0702030302020204" pitchFamily="66" charset="0"/>
              </a:rPr>
              <a:t>10 Αρχές </a:t>
            </a:r>
            <a:r>
              <a:rPr lang="el-GR" sz="1200" b="0" i="0" u="none" strike="noStrike" baseline="0" dirty="0">
                <a:solidFill>
                  <a:srgbClr val="000000"/>
                </a:solidFill>
                <a:latin typeface="Comic Sans MS" panose="030F0702030302020204" pitchFamily="66" charset="0"/>
              </a:rPr>
              <a:t>που πρέπει να ακολουθούν οι Οργανώσεις Δίκαιου και Αλληλέγγυου Εμπορίου στην καθημερινή τους εργασία και διασφαλίζει την τήρηση αυτών των αρχών. </a:t>
            </a:r>
          </a:p>
          <a:p>
            <a:endParaRPr lang="el-GR" sz="1200" b="0" i="0" u="none" strike="noStrike" baseline="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pPr algn="just"/>
            <a:r>
              <a:rPr lang="el-GR" sz="1200" b="0" i="0" u="none" strike="noStrike" baseline="0" dirty="0">
                <a:solidFill>
                  <a:srgbClr val="000000"/>
                </a:solidFill>
                <a:latin typeface="Comic Sans MS" panose="030F0702030302020204" pitchFamily="66" charset="0"/>
              </a:rPr>
              <a:t>Εάν θα έπρεπε να διαφημίσετε ένα προϊόν από μια οργάνωση ή συνεταιρισμό Κοινωνικής &amp; Αλληλέγγυας Οικονομίας, ποια ή ποιες από τις παραπάνω αρχές του Δίκαιου &amp; Αλληλέγγυου Εμπορίου θα επιλέγατε να τονίσετε ιδιαιτέρως και γιατί; Σχολιάστε την άποψή σας. </a:t>
            </a:r>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800" b="0" i="0" u="none" strike="noStrike" baseline="0" dirty="0">
              <a:solidFill>
                <a:srgbClr val="000000"/>
              </a:solidFill>
              <a:latin typeface="Comic Sans MS" panose="030F0702030302020204" pitchFamily="66" charset="0"/>
            </a:endParaRPr>
          </a:p>
        </p:txBody>
      </p:sp>
      <p:pic>
        <p:nvPicPr>
          <p:cNvPr id="3" name="Εικόνα 2">
            <a:extLst>
              <a:ext uri="{FF2B5EF4-FFF2-40B4-BE49-F238E27FC236}">
                <a16:creationId xmlns:a16="http://schemas.microsoft.com/office/drawing/2014/main" id="{32608968-366C-472D-96C6-E22163E640DE}"/>
              </a:ext>
            </a:extLst>
          </p:cNvPr>
          <p:cNvPicPr>
            <a:picLocks noChangeAspect="1"/>
          </p:cNvPicPr>
          <p:nvPr/>
        </p:nvPicPr>
        <p:blipFill>
          <a:blip r:embed="rId2"/>
          <a:stretch>
            <a:fillRect/>
          </a:stretch>
        </p:blipFill>
        <p:spPr>
          <a:xfrm>
            <a:off x="2195736" y="2204864"/>
            <a:ext cx="5112568" cy="2928844"/>
          </a:xfrm>
          <a:prstGeom prst="rect">
            <a:avLst/>
          </a:prstGeom>
        </p:spPr>
      </p:pic>
    </p:spTree>
    <p:extLst>
      <p:ext uri="{BB962C8B-B14F-4D97-AF65-F5344CB8AC3E}">
        <p14:creationId xmlns:p14="http://schemas.microsoft.com/office/powerpoint/2010/main" val="248195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E88A63C-D415-4890-898B-38B906FA74CD}"/>
              </a:ext>
            </a:extLst>
          </p:cNvPr>
          <p:cNvSpPr>
            <a:spLocks noGrp="1"/>
          </p:cNvSpPr>
          <p:nvPr>
            <p:ph type="title"/>
          </p:nvPr>
        </p:nvSpPr>
        <p:spPr>
          <a:xfrm>
            <a:off x="1435100" y="274638"/>
            <a:ext cx="7499350" cy="939800"/>
          </a:xfrm>
        </p:spPr>
        <p:txBody>
          <a:bodyPr/>
          <a:lstStyle/>
          <a:p>
            <a:pPr>
              <a:defRPr/>
            </a:pPr>
            <a:r>
              <a:rPr lang="el-GR" dirty="0"/>
              <a:t>Αποτελέσματα</a:t>
            </a:r>
          </a:p>
        </p:txBody>
      </p:sp>
      <p:sp>
        <p:nvSpPr>
          <p:cNvPr id="16387" name="2 - Θέση περιεχομένου">
            <a:extLst>
              <a:ext uri="{FF2B5EF4-FFF2-40B4-BE49-F238E27FC236}">
                <a16:creationId xmlns:a16="http://schemas.microsoft.com/office/drawing/2014/main" id="{4C3693BE-27B0-40E5-86C0-4953D80BBD2B}"/>
              </a:ext>
            </a:extLst>
          </p:cNvPr>
          <p:cNvSpPr>
            <a:spLocks noGrp="1"/>
          </p:cNvSpPr>
          <p:nvPr>
            <p:ph idx="1"/>
          </p:nvPr>
        </p:nvSpPr>
        <p:spPr>
          <a:xfrm>
            <a:off x="1435100" y="1143000"/>
            <a:ext cx="7499350" cy="5105400"/>
          </a:xfrm>
        </p:spPr>
        <p:txBody>
          <a:bodyPr/>
          <a:lstStyle/>
          <a:p>
            <a:pPr algn="just"/>
            <a:r>
              <a:rPr lang="el-GR" altLang="el-GR" sz="2400" dirty="0">
                <a:latin typeface="Comic Sans MS" panose="030F0702030302020204" pitchFamily="66" charset="0"/>
              </a:rPr>
              <a:t>Όλοι μας απολαύσαμε την επαφή με τις διαφημίσεις.</a:t>
            </a:r>
          </a:p>
          <a:p>
            <a:pPr marL="82550" indent="0" algn="just">
              <a:buNone/>
            </a:pPr>
            <a:endParaRPr lang="el-GR" altLang="el-GR" sz="2400" dirty="0">
              <a:latin typeface="Comic Sans MS" panose="030F0702030302020204" pitchFamily="66" charset="0"/>
            </a:endParaRPr>
          </a:p>
          <a:p>
            <a:pPr algn="just"/>
            <a:r>
              <a:rPr lang="el-GR" altLang="el-GR" sz="2400" dirty="0">
                <a:latin typeface="Comic Sans MS" panose="030F0702030302020204" pitchFamily="66" charset="0"/>
              </a:rPr>
              <a:t>Αναπτύξαμε υπευθυνότητα, πήραμε πρωτοβουλίες και συμμετείχαμε ενεργά στην προετοιμασία ενός διαφημιστικού.</a:t>
            </a:r>
          </a:p>
          <a:p>
            <a:pPr marL="82550" indent="0" algn="just">
              <a:buNone/>
            </a:pPr>
            <a:endParaRPr lang="el-GR" altLang="el-GR" sz="2400" dirty="0">
              <a:latin typeface="Comic Sans MS" panose="030F0702030302020204" pitchFamily="66" charset="0"/>
            </a:endParaRPr>
          </a:p>
          <a:p>
            <a:pPr algn="just"/>
            <a:r>
              <a:rPr lang="el-GR" altLang="el-GR" sz="2400" dirty="0">
                <a:latin typeface="Comic Sans MS" panose="030F0702030302020204" pitchFamily="66" charset="0"/>
              </a:rPr>
              <a:t>Συνεργαστήκαμε άψογα μεταξύ μας και δεθήκαμε ακόμη περισσότερο ως ομάδα.</a:t>
            </a:r>
          </a:p>
          <a:p>
            <a:pPr algn="just"/>
            <a:endParaRPr lang="el-GR" altLang="el-GR" sz="2800"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E88A63C-D415-4890-898B-38B906FA74CD}"/>
              </a:ext>
            </a:extLst>
          </p:cNvPr>
          <p:cNvSpPr>
            <a:spLocks noGrp="1"/>
          </p:cNvSpPr>
          <p:nvPr>
            <p:ph type="title"/>
          </p:nvPr>
        </p:nvSpPr>
        <p:spPr>
          <a:xfrm>
            <a:off x="1435100" y="274638"/>
            <a:ext cx="7499350" cy="939800"/>
          </a:xfrm>
        </p:spPr>
        <p:txBody>
          <a:bodyPr>
            <a:normAutofit fontScale="90000"/>
          </a:bodyPr>
          <a:lstStyle/>
          <a:p>
            <a:pPr>
              <a:defRPr/>
            </a:pPr>
            <a:r>
              <a:rPr lang="el-GR" dirty="0"/>
              <a:t>Τα προϊόντα &amp; ΚΟΙΝ.ΣΕΠ. που διαφημίσαμε </a:t>
            </a:r>
          </a:p>
        </p:txBody>
      </p:sp>
      <p:pic>
        <p:nvPicPr>
          <p:cNvPr id="4" name="Εικόνα 3">
            <a:extLst>
              <a:ext uri="{FF2B5EF4-FFF2-40B4-BE49-F238E27FC236}">
                <a16:creationId xmlns:a16="http://schemas.microsoft.com/office/drawing/2014/main" id="{0A933648-E263-48BF-953A-2B482E4FE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708920"/>
            <a:ext cx="5472608" cy="4149080"/>
          </a:xfrm>
          <a:prstGeom prst="rect">
            <a:avLst/>
          </a:prstGeom>
        </p:spPr>
      </p:pic>
      <p:pic>
        <p:nvPicPr>
          <p:cNvPr id="6" name="Εικόνα 5">
            <a:extLst>
              <a:ext uri="{FF2B5EF4-FFF2-40B4-BE49-F238E27FC236}">
                <a16:creationId xmlns:a16="http://schemas.microsoft.com/office/drawing/2014/main" id="{25F6C026-88B5-43E0-B81A-28546654E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255" y="2106301"/>
            <a:ext cx="2143125" cy="2143125"/>
          </a:xfrm>
          <a:prstGeom prst="rect">
            <a:avLst/>
          </a:prstGeom>
        </p:spPr>
      </p:pic>
      <p:pic>
        <p:nvPicPr>
          <p:cNvPr id="8" name="Εικόνα 7">
            <a:extLst>
              <a:ext uri="{FF2B5EF4-FFF2-40B4-BE49-F238E27FC236}">
                <a16:creationId xmlns:a16="http://schemas.microsoft.com/office/drawing/2014/main" id="{5AD40E2B-F199-4D60-9DED-745AD4FCC6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187" y="4783460"/>
            <a:ext cx="1877263" cy="1877263"/>
          </a:xfrm>
          <a:prstGeom prst="rect">
            <a:avLst/>
          </a:prstGeom>
        </p:spPr>
      </p:pic>
    </p:spTree>
    <p:extLst>
      <p:ext uri="{BB962C8B-B14F-4D97-AF65-F5344CB8AC3E}">
        <p14:creationId xmlns:p14="http://schemas.microsoft.com/office/powerpoint/2010/main" val="398792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52C52-7C48-452C-B12E-43F241973908}"/>
              </a:ext>
            </a:extLst>
          </p:cNvPr>
          <p:cNvSpPr txBox="1"/>
          <p:nvPr/>
        </p:nvSpPr>
        <p:spPr>
          <a:xfrm>
            <a:off x="1403648" y="15551"/>
            <a:ext cx="4576712" cy="754053"/>
          </a:xfrm>
          <a:prstGeom prst="rect">
            <a:avLst/>
          </a:prstGeom>
          <a:noFill/>
        </p:spPr>
        <p:txBody>
          <a:bodyPr wrap="square">
            <a:spAutoFit/>
          </a:bodyPr>
          <a:lstStyle/>
          <a:p>
            <a:r>
              <a:rPr lang="el-GR" sz="4300" dirty="0">
                <a:solidFill>
                  <a:srgbClr val="572314"/>
                </a:solidFill>
                <a:effectLst>
                  <a:outerShdw blurRad="50000" dist="30000" dir="5400000" algn="tl" rotWithShape="0">
                    <a:srgbClr val="000000">
                      <a:alpha val="30000"/>
                    </a:srgbClr>
                  </a:outerShdw>
                </a:effectLst>
                <a:latin typeface="+mj-lt"/>
                <a:ea typeface="+mj-ea"/>
                <a:cs typeface="+mj-cs"/>
              </a:rPr>
              <a:t>Η Αφίσα μας</a:t>
            </a:r>
          </a:p>
        </p:txBody>
      </p:sp>
      <p:pic>
        <p:nvPicPr>
          <p:cNvPr id="5" name="Εικόνα 4">
            <a:extLst>
              <a:ext uri="{FF2B5EF4-FFF2-40B4-BE49-F238E27FC236}">
                <a16:creationId xmlns:a16="http://schemas.microsoft.com/office/drawing/2014/main" id="{738BEF26-60C6-414F-8F72-6CE0940FD0B8}"/>
              </a:ext>
            </a:extLst>
          </p:cNvPr>
          <p:cNvPicPr>
            <a:picLocks noChangeAspect="1"/>
          </p:cNvPicPr>
          <p:nvPr/>
        </p:nvPicPr>
        <p:blipFill>
          <a:blip r:embed="rId2"/>
          <a:stretch>
            <a:fillRect/>
          </a:stretch>
        </p:blipFill>
        <p:spPr>
          <a:xfrm>
            <a:off x="1043608" y="908720"/>
            <a:ext cx="8100392" cy="59492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52C52-7C48-452C-B12E-43F241973908}"/>
              </a:ext>
            </a:extLst>
          </p:cNvPr>
          <p:cNvSpPr txBox="1"/>
          <p:nvPr/>
        </p:nvSpPr>
        <p:spPr>
          <a:xfrm>
            <a:off x="995778" y="15551"/>
            <a:ext cx="8328749" cy="707886"/>
          </a:xfrm>
          <a:prstGeom prst="rect">
            <a:avLst/>
          </a:prstGeom>
          <a:noFill/>
        </p:spPr>
        <p:txBody>
          <a:bodyPr wrap="square">
            <a:spAutoFit/>
          </a:bodyPr>
          <a:lstStyle/>
          <a:p>
            <a:r>
              <a:rPr lang="el-GR" sz="4000" dirty="0">
                <a:solidFill>
                  <a:srgbClr val="572314"/>
                </a:solidFill>
                <a:effectLst>
                  <a:outerShdw blurRad="50000" dist="30000" dir="5400000" algn="tl" rotWithShape="0">
                    <a:srgbClr val="000000">
                      <a:alpha val="30000"/>
                    </a:srgbClr>
                  </a:outerShdw>
                </a:effectLst>
                <a:latin typeface="+mj-lt"/>
                <a:ea typeface="+mj-ea"/>
                <a:cs typeface="+mj-cs"/>
              </a:rPr>
              <a:t>Ευχαριστούμε το Κ.ΑΛ.Ο ΧΑΝΙΩΝ</a:t>
            </a:r>
          </a:p>
        </p:txBody>
      </p:sp>
      <p:pic>
        <p:nvPicPr>
          <p:cNvPr id="5" name="Εικόνα 4" descr="Εικόνα που περιέχει κείμενο, επιχειρηματική κάρτα&#10;&#10;Περιγραφή που δημιουργήθηκε αυτόματα">
            <a:extLst>
              <a:ext uri="{FF2B5EF4-FFF2-40B4-BE49-F238E27FC236}">
                <a16:creationId xmlns:a16="http://schemas.microsoft.com/office/drawing/2014/main" id="{654B97B6-BF4E-4641-B7E9-10F371D6D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52736"/>
            <a:ext cx="8028384" cy="5805264"/>
          </a:xfrm>
          <a:prstGeom prst="rect">
            <a:avLst/>
          </a:prstGeom>
        </p:spPr>
      </p:pic>
    </p:spTree>
    <p:extLst>
      <p:ext uri="{BB962C8B-B14F-4D97-AF65-F5344CB8AC3E}">
        <p14:creationId xmlns:p14="http://schemas.microsoft.com/office/powerpoint/2010/main" val="158244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52C52-7C48-452C-B12E-43F241973908}"/>
              </a:ext>
            </a:extLst>
          </p:cNvPr>
          <p:cNvSpPr txBox="1"/>
          <p:nvPr/>
        </p:nvSpPr>
        <p:spPr>
          <a:xfrm>
            <a:off x="1403648" y="15551"/>
            <a:ext cx="6336704" cy="754053"/>
          </a:xfrm>
          <a:prstGeom prst="rect">
            <a:avLst/>
          </a:prstGeom>
          <a:noFill/>
        </p:spPr>
        <p:txBody>
          <a:bodyPr wrap="square">
            <a:spAutoFit/>
          </a:bodyPr>
          <a:lstStyle/>
          <a:p>
            <a:r>
              <a:rPr lang="el-GR" sz="4300" dirty="0">
                <a:solidFill>
                  <a:srgbClr val="572314"/>
                </a:solidFill>
                <a:effectLst>
                  <a:outerShdw blurRad="50000" dist="30000" dir="5400000" algn="tl" rotWithShape="0">
                    <a:srgbClr val="000000">
                      <a:alpha val="30000"/>
                    </a:srgbClr>
                  </a:outerShdw>
                </a:effectLst>
                <a:latin typeface="+mj-lt"/>
                <a:ea typeface="+mj-ea"/>
                <a:cs typeface="+mj-cs"/>
              </a:rPr>
              <a:t>Δημιουργική Ομάδα</a:t>
            </a:r>
          </a:p>
        </p:txBody>
      </p:sp>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94D818EF-FC07-4DEB-B0E7-E73B82D41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69604"/>
            <a:ext cx="8028383" cy="6072845"/>
          </a:xfrm>
          <a:prstGeom prst="rect">
            <a:avLst/>
          </a:prstGeom>
        </p:spPr>
      </p:pic>
    </p:spTree>
    <p:extLst>
      <p:ext uri="{BB962C8B-B14F-4D97-AF65-F5344CB8AC3E}">
        <p14:creationId xmlns:p14="http://schemas.microsoft.com/office/powerpoint/2010/main" val="209190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3CA9A14F-52FD-411D-AC54-71954FD097E2}"/>
              </a:ext>
            </a:extLst>
          </p:cNvPr>
          <p:cNvSpPr>
            <a:spLocks noGrp="1"/>
          </p:cNvSpPr>
          <p:nvPr>
            <p:ph type="title"/>
          </p:nvPr>
        </p:nvSpPr>
        <p:spPr/>
        <p:txBody>
          <a:bodyPr/>
          <a:lstStyle/>
          <a:p>
            <a:pPr eaLnBrk="1" hangingPunct="1">
              <a:defRPr/>
            </a:pPr>
            <a:r>
              <a:rPr lang="el-GR" dirty="0"/>
              <a:t>Η ιδέα…</a:t>
            </a:r>
          </a:p>
        </p:txBody>
      </p:sp>
      <p:sp>
        <p:nvSpPr>
          <p:cNvPr id="9219" name="2 - Θέση περιεχομένου">
            <a:extLst>
              <a:ext uri="{FF2B5EF4-FFF2-40B4-BE49-F238E27FC236}">
                <a16:creationId xmlns:a16="http://schemas.microsoft.com/office/drawing/2014/main" id="{674A4016-C613-44BB-A280-7AEC8AA69FF2}"/>
              </a:ext>
            </a:extLst>
          </p:cNvPr>
          <p:cNvSpPr>
            <a:spLocks noGrp="1"/>
          </p:cNvSpPr>
          <p:nvPr>
            <p:ph idx="1"/>
          </p:nvPr>
        </p:nvSpPr>
        <p:spPr/>
        <p:txBody>
          <a:bodyPr/>
          <a:lstStyle/>
          <a:p>
            <a:pPr algn="just" eaLnBrk="1" hangingPunct="1"/>
            <a:r>
              <a:rPr lang="el-GR" altLang="el-GR" sz="2800" dirty="0">
                <a:latin typeface="Comic Sans MS" panose="030F0702030302020204" pitchFamily="66" charset="0"/>
              </a:rPr>
              <a:t>Η ιδέα για το συγκεκριμένο Σχέδιο Δράσης προέκυψε ύστερα από συζήτηση στην τάξη.</a:t>
            </a:r>
          </a:p>
          <a:p>
            <a:pPr marL="82550" indent="0" algn="just" eaLnBrk="1" hangingPunct="1">
              <a:buNone/>
            </a:pPr>
            <a:endParaRPr lang="el-GR" altLang="el-GR" sz="2800" dirty="0">
              <a:latin typeface="Comic Sans MS" panose="030F0702030302020204" pitchFamily="66" charset="0"/>
            </a:endParaRPr>
          </a:p>
          <a:p>
            <a:pPr algn="just" eaLnBrk="1" hangingPunct="1"/>
            <a:r>
              <a:rPr lang="el-GR" altLang="el-GR" sz="2800" dirty="0">
                <a:latin typeface="Comic Sans MS" panose="030F0702030302020204" pitchFamily="66" charset="0"/>
              </a:rPr>
              <a:t>Προτείναμε κάποια θέματα και ύστερα από ψηφοφορία αποφασίστηκε να ασχοληθούμε με τις Διαφημίσεις.</a:t>
            </a:r>
          </a:p>
          <a:p>
            <a:pPr marL="82550" indent="0" eaLnBrk="1" hangingPunct="1">
              <a:buNone/>
            </a:pPr>
            <a:endParaRPr lang="el-GR" altLang="el-GR"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2C1B75D-B86B-4A0E-9516-7EBFF9AEFC86}"/>
              </a:ext>
            </a:extLst>
          </p:cNvPr>
          <p:cNvSpPr>
            <a:spLocks noGrp="1"/>
          </p:cNvSpPr>
          <p:nvPr>
            <p:ph type="title"/>
          </p:nvPr>
        </p:nvSpPr>
        <p:spPr/>
        <p:txBody>
          <a:bodyPr/>
          <a:lstStyle/>
          <a:p>
            <a:pPr>
              <a:defRPr/>
            </a:pPr>
            <a:r>
              <a:rPr lang="el-GR" dirty="0"/>
              <a:t>Οι στόχοι που τέθηκαν ήταν…</a:t>
            </a:r>
          </a:p>
        </p:txBody>
      </p:sp>
      <p:sp>
        <p:nvSpPr>
          <p:cNvPr id="10243" name="2 - Θέση περιεχομένου">
            <a:extLst>
              <a:ext uri="{FF2B5EF4-FFF2-40B4-BE49-F238E27FC236}">
                <a16:creationId xmlns:a16="http://schemas.microsoft.com/office/drawing/2014/main" id="{217E3042-F151-4D9F-BA99-5C7FF46D02A7}"/>
              </a:ext>
            </a:extLst>
          </p:cNvPr>
          <p:cNvSpPr>
            <a:spLocks noGrp="1"/>
          </p:cNvSpPr>
          <p:nvPr>
            <p:ph idx="1"/>
          </p:nvPr>
        </p:nvSpPr>
        <p:spPr>
          <a:xfrm>
            <a:off x="1435100" y="1447800"/>
            <a:ext cx="7708900" cy="4800600"/>
          </a:xfrm>
        </p:spPr>
        <p:txBody>
          <a:bodyPr/>
          <a:lstStyle/>
          <a:p>
            <a:r>
              <a:rPr lang="el-GR" altLang="el-GR" sz="2400" dirty="0">
                <a:latin typeface="Comic Sans MS" panose="030F0702030302020204" pitchFamily="66" charset="0"/>
              </a:rPr>
              <a:t>Να γνωρίσουμε τον κόσμο της Διαφήμισης.</a:t>
            </a:r>
          </a:p>
          <a:p>
            <a:pPr marL="82550" indent="0">
              <a:buNone/>
            </a:pPr>
            <a:endParaRPr lang="el-GR" altLang="el-GR" sz="2400" dirty="0">
              <a:latin typeface="Comic Sans MS" panose="030F0702030302020204" pitchFamily="66" charset="0"/>
            </a:endParaRPr>
          </a:p>
          <a:p>
            <a:pPr algn="just"/>
            <a:r>
              <a:rPr lang="el-GR" altLang="el-GR" sz="2400" dirty="0">
                <a:latin typeface="Comic Sans MS" panose="030F0702030302020204" pitchFamily="66" charset="0"/>
              </a:rPr>
              <a:t>Να έρθουμε σε επαφή με τις διαφημίσεις (παλιότερες και σύγχρονες).</a:t>
            </a:r>
          </a:p>
          <a:p>
            <a:pPr marL="82550" indent="0" algn="just">
              <a:buNone/>
            </a:pPr>
            <a:endParaRPr lang="el-GR" altLang="el-GR" sz="2400" dirty="0">
              <a:latin typeface="Comic Sans MS" panose="030F0702030302020204" pitchFamily="66" charset="0"/>
            </a:endParaRPr>
          </a:p>
          <a:p>
            <a:r>
              <a:rPr lang="el-GR" altLang="el-GR" sz="2400" dirty="0">
                <a:latin typeface="Comic Sans MS" panose="030F0702030302020204" pitchFamily="66" charset="0"/>
              </a:rPr>
              <a:t>Να ευαισθητοποιηθούμε από τις διαφημίσεις.</a:t>
            </a:r>
          </a:p>
          <a:p>
            <a:pPr marL="82550" indent="0">
              <a:buNone/>
            </a:pPr>
            <a:endParaRPr lang="el-GR" altLang="el-GR" sz="2400" dirty="0">
              <a:latin typeface="Comic Sans MS" panose="030F0702030302020204" pitchFamily="66" charset="0"/>
            </a:endParaRPr>
          </a:p>
          <a:p>
            <a:r>
              <a:rPr lang="el-GR" altLang="el-GR" sz="2400" dirty="0">
                <a:latin typeface="Comic Sans MS" panose="030F0702030302020204" pitchFamily="66" charset="0"/>
              </a:rPr>
              <a:t>Να επιλέξουμε ένα προϊόν.</a:t>
            </a:r>
          </a:p>
          <a:p>
            <a:pPr marL="82550" indent="0">
              <a:buNone/>
            </a:pPr>
            <a:endParaRPr lang="el-GR" altLang="el-GR" sz="2400" dirty="0">
              <a:latin typeface="Comic Sans MS" panose="030F0702030302020204" pitchFamily="66" charset="0"/>
            </a:endParaRPr>
          </a:p>
          <a:p>
            <a:pPr algn="just"/>
            <a:r>
              <a:rPr lang="el-GR" altLang="el-GR" sz="2400" dirty="0">
                <a:latin typeface="Comic Sans MS" panose="030F0702030302020204" pitchFamily="66" charset="0"/>
              </a:rPr>
              <a:t>Να υλοποιήσουμε ένα διαφημιστικό </a:t>
            </a:r>
            <a:r>
              <a:rPr lang="en-US" altLang="el-GR" sz="2400" dirty="0">
                <a:latin typeface="Comic Sans MS" panose="030F0702030302020204" pitchFamily="66" charset="0"/>
              </a:rPr>
              <a:t>video </a:t>
            </a:r>
            <a:r>
              <a:rPr lang="el-GR" altLang="el-GR" sz="2400" dirty="0">
                <a:latin typeface="Comic Sans MS" panose="030F0702030302020204" pitchFamily="66" charset="0"/>
              </a:rPr>
              <a:t>και αφίσα.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EDCEA27E-D922-4C3A-80B7-56FADAD32CA9}"/>
              </a:ext>
            </a:extLst>
          </p:cNvPr>
          <p:cNvSpPr>
            <a:spLocks noGrp="1"/>
          </p:cNvSpPr>
          <p:nvPr>
            <p:ph type="title"/>
          </p:nvPr>
        </p:nvSpPr>
        <p:spPr>
          <a:xfrm>
            <a:off x="1326381" y="38100"/>
            <a:ext cx="7499350" cy="1143000"/>
          </a:xfrm>
        </p:spPr>
        <p:txBody>
          <a:bodyPr/>
          <a:lstStyle/>
          <a:p>
            <a:pPr>
              <a:defRPr/>
            </a:pPr>
            <a:r>
              <a:rPr lang="el-GR" dirty="0"/>
              <a:t>Μεθοδολογία Υλοποίησης</a:t>
            </a:r>
          </a:p>
        </p:txBody>
      </p:sp>
      <p:sp>
        <p:nvSpPr>
          <p:cNvPr id="13315" name="2 - Θέση περιεχομένου">
            <a:extLst>
              <a:ext uri="{FF2B5EF4-FFF2-40B4-BE49-F238E27FC236}">
                <a16:creationId xmlns:a16="http://schemas.microsoft.com/office/drawing/2014/main" id="{F84ABC73-5EB5-4C55-A116-DF991A339847}"/>
              </a:ext>
            </a:extLst>
          </p:cNvPr>
          <p:cNvSpPr>
            <a:spLocks noGrp="1"/>
          </p:cNvSpPr>
          <p:nvPr>
            <p:ph idx="1"/>
          </p:nvPr>
        </p:nvSpPr>
        <p:spPr>
          <a:xfrm>
            <a:off x="1043608" y="1028700"/>
            <a:ext cx="8064896" cy="4800600"/>
          </a:xfrm>
        </p:spPr>
        <p:txBody>
          <a:bodyPr/>
          <a:lstStyle/>
          <a:p>
            <a:r>
              <a:rPr lang="el-GR" altLang="el-GR" sz="2400" dirty="0">
                <a:latin typeface="Comic Sans MS" panose="030F0702030302020204" pitchFamily="66" charset="0"/>
              </a:rPr>
              <a:t>Εξετάσθηκαν η διαφήμιση και τα στοιχεία της.</a:t>
            </a:r>
          </a:p>
          <a:p>
            <a:pPr marL="82550" indent="0" algn="just">
              <a:buNone/>
            </a:pPr>
            <a:endParaRPr lang="el-GR" altLang="el-GR" sz="2400" dirty="0">
              <a:latin typeface="Comic Sans MS" panose="030F0702030302020204" pitchFamily="66" charset="0"/>
            </a:endParaRPr>
          </a:p>
          <a:p>
            <a:r>
              <a:rPr lang="el-GR" altLang="el-GR" sz="2400" dirty="0">
                <a:latin typeface="Comic Sans MS" panose="030F0702030302020204" pitchFamily="66" charset="0"/>
              </a:rPr>
              <a:t>Υλοποιήθηκαν εργασίες με απαντήσεις εκπαιδευόμενων.</a:t>
            </a:r>
          </a:p>
          <a:p>
            <a:pPr marL="82550" indent="0" algn="just">
              <a:buNone/>
            </a:pPr>
            <a:endParaRPr lang="el-GR" altLang="el-GR" sz="2400" dirty="0">
              <a:latin typeface="Comic Sans MS" panose="030F0702030302020204" pitchFamily="66" charset="0"/>
            </a:endParaRPr>
          </a:p>
          <a:p>
            <a:pPr algn="just"/>
            <a:r>
              <a:rPr lang="el-GR" altLang="el-GR" sz="2400" dirty="0">
                <a:latin typeface="Comic Sans MS" panose="030F0702030302020204" pitchFamily="66" charset="0"/>
              </a:rPr>
              <a:t>Συνεργαστήκαμε με το Κ.ΑΛ.Ο Νομού Χανίων για προτάσεις διαφήμισης.</a:t>
            </a:r>
          </a:p>
          <a:p>
            <a:pPr marL="82550" indent="0" algn="just">
              <a:buNone/>
            </a:pPr>
            <a:endParaRPr lang="el-GR" altLang="el-GR" sz="2400" dirty="0">
              <a:latin typeface="Comic Sans MS" panose="030F0702030302020204" pitchFamily="66" charset="0"/>
            </a:endParaRPr>
          </a:p>
          <a:p>
            <a:pPr algn="just"/>
            <a:r>
              <a:rPr lang="el-GR" altLang="el-GR" sz="2400" dirty="0">
                <a:latin typeface="Comic Sans MS" panose="030F0702030302020204" pitchFamily="66" charset="0"/>
              </a:rPr>
              <a:t>Ευαισθητοποιηθήκαμε για τις 10 αρχές του του Δίκαιου και Αλληλέγγυου Εμπορίου. </a:t>
            </a:r>
          </a:p>
          <a:p>
            <a:pPr marL="82550" indent="0" algn="just">
              <a:buNone/>
            </a:pPr>
            <a:endParaRPr lang="el-GR" altLang="el-GR" sz="2400" dirty="0">
              <a:latin typeface="Comic Sans MS" panose="030F0702030302020204" pitchFamily="66" charset="0"/>
            </a:endParaRPr>
          </a:p>
          <a:p>
            <a:pPr algn="just"/>
            <a:r>
              <a:rPr lang="el-GR" altLang="el-GR" sz="2400" dirty="0">
                <a:latin typeface="Comic Sans MS" panose="030F0702030302020204" pitchFamily="66" charset="0"/>
              </a:rPr>
              <a:t>Επιλέξαμε προϊόντα από τα ΚΟΙΝ.ΣΕΠ Εσμιγιά και Μυρωδάτο για διαφήμιση.</a:t>
            </a:r>
          </a:p>
          <a:p>
            <a:pPr>
              <a:buFont typeface="Wingdings 2" panose="05020102010507070707" pitchFamily="18" charset="2"/>
              <a:buNone/>
            </a:pPr>
            <a:endParaRPr lang="el-GR" altLang="el-G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3F289F-7031-4011-BD15-2FA220DAB611}"/>
              </a:ext>
            </a:extLst>
          </p:cNvPr>
          <p:cNvSpPr txBox="1"/>
          <p:nvPr/>
        </p:nvSpPr>
        <p:spPr>
          <a:xfrm>
            <a:off x="1187624" y="-99392"/>
            <a:ext cx="7704856" cy="1661993"/>
          </a:xfrm>
          <a:prstGeom prst="rect">
            <a:avLst/>
          </a:prstGeom>
          <a:noFill/>
        </p:spPr>
        <p:txBody>
          <a:bodyPr wrap="square">
            <a:spAutoFit/>
          </a:bodyPr>
          <a:lstStyle/>
          <a:p>
            <a:pPr algn="l"/>
            <a:endParaRPr lang="el-GR" sz="1600" b="0" i="0" u="none" strike="noStrike" baseline="0" dirty="0">
              <a:solidFill>
                <a:srgbClr val="000000"/>
              </a:solidFill>
              <a:latin typeface="Comic Sans MS" panose="030F0702030302020204" pitchFamily="66" charset="0"/>
            </a:endParaRPr>
          </a:p>
          <a:p>
            <a:pPr algn="ctr"/>
            <a:r>
              <a:rPr lang="el-GR" sz="1600" b="0" i="0" u="none" strike="noStrike" baseline="0" dirty="0">
                <a:solidFill>
                  <a:srgbClr val="000000"/>
                </a:solidFill>
                <a:latin typeface="Comic Sans MS" panose="030F0702030302020204" pitchFamily="66" charset="0"/>
              </a:rPr>
              <a:t> </a:t>
            </a:r>
            <a:r>
              <a:rPr lang="el-GR" sz="4300" dirty="0">
                <a:solidFill>
                  <a:srgbClr val="572314"/>
                </a:solidFill>
                <a:effectLst>
                  <a:outerShdw blurRad="50000" dist="30000" dir="5400000" algn="tl" rotWithShape="0">
                    <a:srgbClr val="000000">
                      <a:alpha val="30000"/>
                    </a:srgbClr>
                  </a:outerShdw>
                </a:effectLst>
                <a:latin typeface="+mj-lt"/>
                <a:ea typeface="+mj-ea"/>
                <a:cs typeface="+mj-cs"/>
              </a:rPr>
              <a:t>Οι 10 αρχές του Δίκαιου και Αλληλέγγυου Εμπορίου </a:t>
            </a:r>
          </a:p>
        </p:txBody>
      </p:sp>
      <p:pic>
        <p:nvPicPr>
          <p:cNvPr id="6" name="Εικόνα 5">
            <a:extLst>
              <a:ext uri="{FF2B5EF4-FFF2-40B4-BE49-F238E27FC236}">
                <a16:creationId xmlns:a16="http://schemas.microsoft.com/office/drawing/2014/main" id="{40659F34-ED69-4D44-9F41-86EEB983043A}"/>
              </a:ext>
            </a:extLst>
          </p:cNvPr>
          <p:cNvPicPr>
            <a:picLocks noChangeAspect="1"/>
          </p:cNvPicPr>
          <p:nvPr/>
        </p:nvPicPr>
        <p:blipFill>
          <a:blip r:embed="rId2"/>
          <a:stretch>
            <a:fillRect/>
          </a:stretch>
        </p:blipFill>
        <p:spPr>
          <a:xfrm>
            <a:off x="1835696" y="1778625"/>
            <a:ext cx="6690925" cy="49396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C97B3-71D5-4AA3-9FA2-6329408DAC2B}"/>
              </a:ext>
            </a:extLst>
          </p:cNvPr>
          <p:cNvSpPr txBox="1"/>
          <p:nvPr/>
        </p:nvSpPr>
        <p:spPr>
          <a:xfrm>
            <a:off x="1115616" y="2718"/>
            <a:ext cx="7560840" cy="754053"/>
          </a:xfrm>
          <a:prstGeom prst="rect">
            <a:avLst/>
          </a:prstGeom>
          <a:noFill/>
        </p:spPr>
        <p:txBody>
          <a:bodyPr wrap="square">
            <a:spAutoFit/>
          </a:bodyPr>
          <a:lstStyle/>
          <a:p>
            <a:pPr algn="ctr"/>
            <a:r>
              <a:rPr lang="el-GR" sz="4300" dirty="0">
                <a:solidFill>
                  <a:srgbClr val="572314"/>
                </a:solidFill>
                <a:effectLst>
                  <a:outerShdw blurRad="50000" dist="30000" dir="5400000" algn="tl" rotWithShape="0">
                    <a:srgbClr val="000000">
                      <a:alpha val="30000"/>
                    </a:srgbClr>
                  </a:outerShdw>
                </a:effectLst>
                <a:latin typeface="+mj-lt"/>
                <a:ea typeface="+mj-ea"/>
                <a:cs typeface="+mj-cs"/>
              </a:rPr>
              <a:t>Οι εργασίες </a:t>
            </a:r>
          </a:p>
        </p:txBody>
      </p:sp>
      <p:sp>
        <p:nvSpPr>
          <p:cNvPr id="6" name="TextBox 5">
            <a:extLst>
              <a:ext uri="{FF2B5EF4-FFF2-40B4-BE49-F238E27FC236}">
                <a16:creationId xmlns:a16="http://schemas.microsoft.com/office/drawing/2014/main" id="{3253E8AF-11BB-4D73-8C07-4C912E0B6FB6}"/>
              </a:ext>
            </a:extLst>
          </p:cNvPr>
          <p:cNvSpPr txBox="1"/>
          <p:nvPr/>
        </p:nvSpPr>
        <p:spPr>
          <a:xfrm>
            <a:off x="1331640" y="1061939"/>
            <a:ext cx="7560840" cy="3754874"/>
          </a:xfrm>
          <a:prstGeom prst="rect">
            <a:avLst/>
          </a:prstGeom>
          <a:noFill/>
        </p:spPr>
        <p:txBody>
          <a:bodyPr wrap="square">
            <a:spAutoFit/>
          </a:bodyPr>
          <a:lstStyle/>
          <a:p>
            <a:pPr algn="l"/>
            <a:r>
              <a:rPr lang="el-GR" sz="2000" b="0" i="0" u="none" strike="noStrike" baseline="0" dirty="0">
                <a:solidFill>
                  <a:srgbClr val="000000"/>
                </a:solidFill>
                <a:latin typeface="Comic Sans MS" panose="030F0702030302020204" pitchFamily="66" charset="0"/>
              </a:rPr>
              <a:t>ΕΡΓΑΣΙΑ 1</a:t>
            </a:r>
            <a:r>
              <a:rPr lang="el-GR" sz="2000" b="0" i="0" u="none" strike="noStrike" baseline="30000" dirty="0">
                <a:solidFill>
                  <a:srgbClr val="000000"/>
                </a:solidFill>
                <a:latin typeface="Comic Sans MS" panose="030F0702030302020204" pitchFamily="66" charset="0"/>
              </a:rPr>
              <a:t>η</a:t>
            </a:r>
            <a:r>
              <a:rPr lang="el-GR" sz="2000" b="0" i="0" u="none" strike="noStrike" baseline="0" dirty="0">
                <a:solidFill>
                  <a:srgbClr val="000000"/>
                </a:solidFill>
                <a:latin typeface="Comic Sans MS" panose="030F0702030302020204" pitchFamily="66" charset="0"/>
              </a:rPr>
              <a:t>:</a:t>
            </a:r>
          </a:p>
          <a:p>
            <a:pPr algn="l"/>
            <a:endParaRPr lang="el-GR" sz="2000" b="0" i="0" u="none" strike="noStrike" baseline="0" dirty="0">
              <a:solidFill>
                <a:srgbClr val="000000"/>
              </a:solidFill>
              <a:latin typeface="Comic Sans MS" panose="030F0702030302020204" pitchFamily="66" charset="0"/>
            </a:endParaRPr>
          </a:p>
          <a:p>
            <a:pPr algn="just"/>
            <a:r>
              <a:rPr lang="el-GR" sz="1800" b="0" i="0" u="none" strike="noStrike" baseline="0" dirty="0">
                <a:solidFill>
                  <a:srgbClr val="000000"/>
                </a:solidFill>
                <a:latin typeface="Comic Sans MS" panose="030F0702030302020204" pitchFamily="66" charset="0"/>
              </a:rPr>
              <a:t>Το τμήμα σας επέλεξε ως θέμα τις </a:t>
            </a:r>
            <a:r>
              <a:rPr lang="el-GR" sz="1800" b="1" i="0" u="none" strike="noStrike" baseline="0" dirty="0">
                <a:solidFill>
                  <a:srgbClr val="000000"/>
                </a:solidFill>
                <a:latin typeface="Comic Sans MS" panose="030F0702030302020204" pitchFamily="66" charset="0"/>
              </a:rPr>
              <a:t>Διαφημίσεις, </a:t>
            </a:r>
            <a:r>
              <a:rPr lang="el-GR" sz="1800" b="0" i="0" u="none" strike="noStrike" baseline="0" dirty="0">
                <a:solidFill>
                  <a:srgbClr val="000000"/>
                </a:solidFill>
                <a:latin typeface="Comic Sans MS" panose="030F0702030302020204" pitchFamily="66" charset="0"/>
              </a:rPr>
              <a:t>για να ασχοληθούμε κατά την διάρκεια της χρονιάς. Για να έχουμε και τη δική σας συμμετοχή σας ζητάμε να μας γράψετε: </a:t>
            </a:r>
          </a:p>
          <a:p>
            <a:endParaRPr lang="el-GR" sz="1800" b="0" i="0" u="none" strike="noStrike" baseline="0" dirty="0">
              <a:solidFill>
                <a:srgbClr val="000000"/>
              </a:solidFill>
              <a:latin typeface="Comic Sans MS" panose="030F0702030302020204" pitchFamily="66" charset="0"/>
            </a:endParaRPr>
          </a:p>
          <a:p>
            <a:pPr algn="just"/>
            <a:r>
              <a:rPr lang="el-GR" sz="1800" b="1" i="1" u="none" strike="noStrike" baseline="0" dirty="0">
                <a:solidFill>
                  <a:srgbClr val="000000"/>
                </a:solidFill>
                <a:latin typeface="Comic Sans MS" panose="030F0702030302020204" pitchFamily="66" charset="0"/>
              </a:rPr>
              <a:t>Ποια είναι η αγαπημένη σας διαφήμιση; Περιγράψτε την. Είναι παλιά, νέα, έγχρωμη, ασπρόμαυρη; Γιατί σας αρέσει; Τι διαφημίζει; Μπορείτε να τη βρείτε στο διαδίκτυο; (Θα την αναζητήσουμε μαζί όσοι δυσκολεύστε). </a:t>
            </a:r>
            <a:endParaRPr lang="el-GR" sz="1800" b="0" i="0" u="none" strike="noStrike" baseline="0" dirty="0">
              <a:solidFill>
                <a:srgbClr val="000000"/>
              </a:solidFill>
              <a:latin typeface="Comic Sans MS" panose="030F0702030302020204" pitchFamily="66" charset="0"/>
            </a:endParaRPr>
          </a:p>
          <a:p>
            <a:endParaRPr lang="el-GR" sz="1800" b="0" i="0" u="none" strike="noStrike" baseline="0" dirty="0">
              <a:solidFill>
                <a:srgbClr val="000000"/>
              </a:solidFill>
              <a:latin typeface="Comic Sans MS" panose="030F0702030302020204" pitchFamily="66" charset="0"/>
            </a:endParaRPr>
          </a:p>
          <a:p>
            <a:endParaRPr lang="el-GR" dirty="0">
              <a:solidFill>
                <a:srgbClr val="000000"/>
              </a:solidFill>
              <a:latin typeface="Comic Sans MS" panose="030F0702030302020204" pitchFamily="66" charset="0"/>
            </a:endParaRPr>
          </a:p>
          <a:p>
            <a:endParaRPr lang="el-GR" sz="1800" b="0" i="0" u="none" strike="noStrike" baseline="0" dirty="0">
              <a:solidFill>
                <a:srgbClr val="000000"/>
              </a:solidFill>
              <a:latin typeface="Comic Sans MS" panose="030F0702030302020204"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C97B3-71D5-4AA3-9FA2-6329408DAC2B}"/>
              </a:ext>
            </a:extLst>
          </p:cNvPr>
          <p:cNvSpPr txBox="1"/>
          <p:nvPr/>
        </p:nvSpPr>
        <p:spPr>
          <a:xfrm>
            <a:off x="1115616" y="0"/>
            <a:ext cx="7560840" cy="754053"/>
          </a:xfrm>
          <a:prstGeom prst="rect">
            <a:avLst/>
          </a:prstGeom>
          <a:noFill/>
        </p:spPr>
        <p:txBody>
          <a:bodyPr wrap="square">
            <a:spAutoFit/>
          </a:bodyPr>
          <a:lstStyle/>
          <a:p>
            <a:pPr algn="ctr"/>
            <a:r>
              <a:rPr lang="el-GR" sz="4300" dirty="0">
                <a:solidFill>
                  <a:srgbClr val="572314"/>
                </a:solidFill>
                <a:effectLst>
                  <a:outerShdw blurRad="50000" dist="30000" dir="5400000" algn="tl" rotWithShape="0">
                    <a:srgbClr val="000000">
                      <a:alpha val="30000"/>
                    </a:srgbClr>
                  </a:outerShdw>
                </a:effectLst>
                <a:latin typeface="+mj-lt"/>
                <a:ea typeface="+mj-ea"/>
                <a:cs typeface="+mj-cs"/>
              </a:rPr>
              <a:t>Οι εργασίες </a:t>
            </a:r>
          </a:p>
        </p:txBody>
      </p:sp>
      <p:sp>
        <p:nvSpPr>
          <p:cNvPr id="6" name="TextBox 5">
            <a:extLst>
              <a:ext uri="{FF2B5EF4-FFF2-40B4-BE49-F238E27FC236}">
                <a16:creationId xmlns:a16="http://schemas.microsoft.com/office/drawing/2014/main" id="{3253E8AF-11BB-4D73-8C07-4C912E0B6FB6}"/>
              </a:ext>
            </a:extLst>
          </p:cNvPr>
          <p:cNvSpPr txBox="1"/>
          <p:nvPr/>
        </p:nvSpPr>
        <p:spPr>
          <a:xfrm>
            <a:off x="1331640" y="741560"/>
            <a:ext cx="7560840" cy="6609630"/>
          </a:xfrm>
          <a:prstGeom prst="rect">
            <a:avLst/>
          </a:prstGeom>
          <a:noFill/>
        </p:spPr>
        <p:txBody>
          <a:bodyPr wrap="square">
            <a:spAutoFit/>
          </a:bodyPr>
          <a:lstStyle/>
          <a:p>
            <a:pPr algn="l"/>
            <a:endParaRPr lang="el-GR" sz="1800" b="0" i="0" u="none" strike="noStrike" baseline="0" dirty="0">
              <a:solidFill>
                <a:srgbClr val="000000"/>
              </a:solidFill>
              <a:latin typeface="Comic Sans MS" panose="030F0702030302020204" pitchFamily="66" charset="0"/>
            </a:endParaRPr>
          </a:p>
          <a:p>
            <a:r>
              <a:rPr lang="el-GR" sz="2000" dirty="0">
                <a:solidFill>
                  <a:srgbClr val="000000"/>
                </a:solidFill>
                <a:latin typeface="Comic Sans MS" panose="030F0702030302020204" pitchFamily="66" charset="0"/>
              </a:rPr>
              <a:t>ΕΡΓΑΣΙΑ 2η - 3η: </a:t>
            </a:r>
            <a:r>
              <a:rPr lang="el-GR" sz="1200" b="0" i="0" u="none" strike="noStrike" baseline="0" dirty="0">
                <a:solidFill>
                  <a:srgbClr val="000000"/>
                </a:solidFill>
                <a:latin typeface="Comic Sans MS" panose="030F0702030302020204" pitchFamily="66" charset="0"/>
              </a:rPr>
              <a:t>Διαβάστε το παρακάτω άρθρο και απαντήστε στις ερωτήσεις: </a:t>
            </a:r>
          </a:p>
          <a:p>
            <a:endParaRPr lang="el-GR" sz="1200" b="1" i="1" u="none" strike="noStrike" baseline="0" dirty="0">
              <a:solidFill>
                <a:srgbClr val="000000"/>
              </a:solidFill>
              <a:latin typeface="Comic Sans MS" panose="030F0702030302020204" pitchFamily="66" charset="0"/>
            </a:endParaRPr>
          </a:p>
          <a:p>
            <a:r>
              <a:rPr lang="el-GR" sz="1200" b="1" i="1" u="none" strike="noStrike" baseline="0" dirty="0">
                <a:solidFill>
                  <a:srgbClr val="000000"/>
                </a:solidFill>
                <a:latin typeface="Comic Sans MS" panose="030F0702030302020204" pitchFamily="66" charset="0"/>
              </a:rPr>
              <a:t>Η διαφήμιση στην ζωή μας – άρθρο της Νεκταρίας </a:t>
            </a:r>
            <a:r>
              <a:rPr lang="el-GR" sz="1200" b="1" i="1" u="none" strike="noStrike" baseline="0" dirty="0" err="1">
                <a:solidFill>
                  <a:srgbClr val="000000"/>
                </a:solidFill>
                <a:latin typeface="Comic Sans MS" panose="030F0702030302020204" pitchFamily="66" charset="0"/>
              </a:rPr>
              <a:t>Καραποστόλη</a:t>
            </a:r>
            <a:r>
              <a:rPr lang="el-GR" sz="1200" b="1" i="1" u="none" strike="noStrike" baseline="0" dirty="0">
                <a:solidFill>
                  <a:srgbClr val="000000"/>
                </a:solidFill>
                <a:latin typeface="Comic Sans MS" panose="030F0702030302020204" pitchFamily="66" charset="0"/>
              </a:rPr>
              <a:t> </a:t>
            </a:r>
          </a:p>
          <a:p>
            <a:endParaRPr lang="el-GR" sz="1200" b="0" i="0" u="none" strike="noStrike" baseline="0" dirty="0">
              <a:solidFill>
                <a:srgbClr val="000000"/>
              </a:solidFill>
              <a:latin typeface="Comic Sans MS" panose="030F0702030302020204" pitchFamily="66" charset="0"/>
            </a:endParaRPr>
          </a:p>
          <a:p>
            <a:pPr algn="just"/>
            <a:r>
              <a:rPr lang="el-GR" sz="1200" b="0" i="0" u="none" strike="noStrike" baseline="0" dirty="0">
                <a:solidFill>
                  <a:srgbClr val="000000"/>
                </a:solidFill>
                <a:latin typeface="Comic Sans MS" panose="030F0702030302020204" pitchFamily="66" charset="0"/>
              </a:rPr>
              <a:t>«Η διαφήμιση διαδίδεται με ποικίλους τρόπους, και όχι πάντα με τον τρόπο του διαφημιστικού μηνύματος. Συχνή είναι η χρησιμοποίηση διασημοτήτων για την έμμεση προβολή των προϊόντων. Ακόμα αξιοποιεί για την επίτευξη των στόχων τις διάφορες τεχνικές. Έτσι, οι διαφημίσεις κατορθώνουν να προωθήσουν το προϊόν στις σκέψεις των καταναλωτών. Ειδικά για τις μεγαλύτερες εταιρίες, επιδιώκει την επωνυμία τις προκειμένου μάλιστα να προσελκύουν το ενδιαφέρον των καταναλωτών επιδιώκουν τη γλωσσική πρωτοτυπία.</a:t>
            </a:r>
          </a:p>
          <a:p>
            <a:pPr algn="just"/>
            <a:r>
              <a:rPr lang="el-GR" sz="1200" b="0" i="0" u="none" strike="noStrike" baseline="0" dirty="0">
                <a:solidFill>
                  <a:srgbClr val="000000"/>
                </a:solidFill>
                <a:latin typeface="Comic Sans MS" panose="030F0702030302020204" pitchFamily="66" charset="0"/>
              </a:rPr>
              <a:t> </a:t>
            </a:r>
          </a:p>
          <a:p>
            <a:pPr algn="just"/>
            <a:r>
              <a:rPr lang="el-GR" sz="1200" b="0" i="0" u="none" strike="noStrike" baseline="0" dirty="0">
                <a:solidFill>
                  <a:srgbClr val="000000"/>
                </a:solidFill>
                <a:latin typeface="Comic Sans MS" panose="030F0702030302020204" pitchFamily="66" charset="0"/>
              </a:rPr>
              <a:t>Η κύρια λειτουργία της διαφήμισης είναι σαφώς η ενημέρωση των καταναλωτών για νέα ή παλιότερα προϊόντα ή ακόμα και υπηρεσίες. Η δυνατότητα αυτής της ενημέρωσης κινεί, μάλιστα σε σημαντικό βαθμό την εμπορική δραστηριότητα, καθώς η κυκλοφορία κάθε διαφημιζόμενου προϊόντος γίνεται γρήγορα γνωστή στο ευρύ κοινό. Αποτελεί, επομένως ένα σημαντικό παράγοντα της οικονομικής δραστηριότητας, καθώς η αύξηση των πωλήσεων εξασφαλίζει και ενισχύει τις εμπορικές εταιρίες. </a:t>
            </a:r>
          </a:p>
          <a:p>
            <a:pPr algn="just"/>
            <a:endParaRPr lang="el-GR" sz="1200" b="0" i="0" u="none" strike="noStrike" baseline="0" dirty="0">
              <a:solidFill>
                <a:srgbClr val="000000"/>
              </a:solidFill>
              <a:latin typeface="Comic Sans MS" panose="030F0702030302020204" pitchFamily="66" charset="0"/>
            </a:endParaRPr>
          </a:p>
          <a:p>
            <a:pPr algn="just"/>
            <a:r>
              <a:rPr lang="el-GR" sz="1200" b="0" i="0" u="none" strike="noStrike" baseline="0" dirty="0">
                <a:solidFill>
                  <a:srgbClr val="000000"/>
                </a:solidFill>
                <a:latin typeface="Comic Sans MS" panose="030F0702030302020204" pitchFamily="66" charset="0"/>
              </a:rPr>
              <a:t>Πέρα από την προώθηση προϊόντων και υπηρεσιών, η διαφήμιση αποτελεί εργαλείο της πολιτείας για την ευαισθητοποίηση των πολιτών σχετικά με ζητήματα που μπορεί να αφορούν την υγεία και την ασφάλεια, καθώς και ατόμων που χρειάζονται τη βοήθεια των πολιτών. Επίσης, η προώθηση των πολιτιστικών εκδηλώσεων καθιστά γεγονός που ενισχύει την καλλιτεχνική δημιουργία και το ενδιαφέρον του κοινού.» </a:t>
            </a:r>
          </a:p>
          <a:p>
            <a:endParaRPr lang="el-GR" sz="1200" b="0" i="0" u="none" strike="noStrike" baseline="0" dirty="0">
              <a:solidFill>
                <a:srgbClr val="000000"/>
              </a:solidFill>
              <a:latin typeface="Comic Sans MS" panose="030F0702030302020204" pitchFamily="66" charset="0"/>
            </a:endParaRPr>
          </a:p>
          <a:p>
            <a:r>
              <a:rPr lang="el-GR" sz="1200" b="1" i="0" u="none" strike="noStrike" baseline="0" dirty="0">
                <a:solidFill>
                  <a:srgbClr val="000000"/>
                </a:solidFill>
                <a:latin typeface="Comic Sans MS" panose="030F0702030302020204" pitchFamily="66" charset="0"/>
              </a:rPr>
              <a:t>Ερωτήσεις: </a:t>
            </a:r>
            <a:endParaRPr lang="el-GR" sz="1200" b="0" i="0" u="none" strike="noStrike" baseline="0" dirty="0">
              <a:solidFill>
                <a:srgbClr val="000000"/>
              </a:solidFill>
              <a:latin typeface="Comic Sans MS" panose="030F0702030302020204" pitchFamily="66" charset="0"/>
            </a:endParaRPr>
          </a:p>
          <a:p>
            <a:r>
              <a:rPr lang="el-GR" sz="1200" b="1" i="0" u="none" strike="noStrike" baseline="0" dirty="0">
                <a:solidFill>
                  <a:srgbClr val="000000"/>
                </a:solidFill>
                <a:latin typeface="Comic Sans MS" panose="030F0702030302020204" pitchFamily="66" charset="0"/>
              </a:rPr>
              <a:t>1. Ποια πιστεύετε ότι είναι η κύρια λειτουργία της διαφήμισης; </a:t>
            </a:r>
            <a:endParaRPr lang="el-GR" sz="1200" b="0" i="0" u="none" strike="noStrike" baseline="0" dirty="0">
              <a:solidFill>
                <a:srgbClr val="000000"/>
              </a:solidFill>
              <a:latin typeface="Comic Sans MS" panose="030F0702030302020204" pitchFamily="66" charset="0"/>
            </a:endParaRPr>
          </a:p>
          <a:p>
            <a:r>
              <a:rPr lang="el-GR" sz="1200" b="1" i="0" u="none" strike="noStrike" baseline="0" dirty="0">
                <a:solidFill>
                  <a:srgbClr val="000000"/>
                </a:solidFill>
                <a:latin typeface="Comic Sans MS" panose="030F0702030302020204" pitchFamily="66" charset="0"/>
              </a:rPr>
              <a:t>2. Με ποιο τρόπο πιστεύετε ότι διαφημίζεται καλύτερα ένα προϊόν; (Διάσημοι, πρωτότυπο μήνυμα, μουσική, σενάριο, </a:t>
            </a:r>
            <a:r>
              <a:rPr lang="el-GR" sz="1200" b="1" i="0" u="none" strike="noStrike" baseline="0" dirty="0" err="1">
                <a:solidFill>
                  <a:srgbClr val="000000"/>
                </a:solidFill>
                <a:latin typeface="Comic Sans MS" panose="030F0702030302020204" pitchFamily="66" charset="0"/>
              </a:rPr>
              <a:t>κλπ</a:t>
            </a:r>
            <a:r>
              <a:rPr lang="el-GR" sz="1200" b="1" i="0" u="none" strike="noStrike" baseline="0" dirty="0">
                <a:solidFill>
                  <a:srgbClr val="000000"/>
                </a:solidFill>
                <a:latin typeface="Comic Sans MS" panose="030F0702030302020204" pitchFamily="66" charset="0"/>
              </a:rPr>
              <a:t>…). </a:t>
            </a:r>
            <a:endParaRPr lang="el-GR" sz="1200" b="0" i="0" u="none" strike="noStrike" baseline="0" dirty="0">
              <a:solidFill>
                <a:srgbClr val="000000"/>
              </a:solidFill>
              <a:latin typeface="Comic Sans MS" panose="030F0702030302020204" pitchFamily="66" charset="0"/>
            </a:endParaRPr>
          </a:p>
          <a:p>
            <a:r>
              <a:rPr lang="el-GR" sz="1200" b="1" i="0" u="none" strike="noStrike" baseline="0" dirty="0">
                <a:solidFill>
                  <a:srgbClr val="000000"/>
                </a:solidFill>
                <a:latin typeface="Comic Sans MS" panose="030F0702030302020204" pitchFamily="66" charset="0"/>
              </a:rPr>
              <a:t>3. Μπορεί με μια διαφήμιση να ευαισθητοποιηθούν οι πολίτες; Αναφέρετε ένα παράδειγμα – μια διαφήμιση και ποιο ήταν το θέμα; </a:t>
            </a:r>
            <a:endParaRPr lang="el-GR" sz="1200" b="0" i="0" u="none" strike="noStrike" baseline="0" dirty="0">
              <a:solidFill>
                <a:srgbClr val="000000"/>
              </a:solidFill>
              <a:latin typeface="Comic Sans MS" panose="030F0702030302020204" pitchFamily="66" charset="0"/>
            </a:endParaRPr>
          </a:p>
          <a:p>
            <a:pPr algn="just">
              <a:lnSpc>
                <a:spcPct val="107000"/>
              </a:lnSpc>
              <a:spcAft>
                <a:spcPts val="800"/>
              </a:spcAft>
            </a:pPr>
            <a:r>
              <a:rPr lang="el-GR" sz="1200" dirty="0">
                <a:effectLst/>
                <a:latin typeface="Comic Sans MS" panose="030F0702030302020204" pitchFamily="66" charset="0"/>
                <a:ea typeface="Calibri" panose="020F0502020204030204" pitchFamily="34" charset="0"/>
                <a:cs typeface="Times New Roman" panose="02020603050405020304" pitchFamily="18" charset="0"/>
              </a:rPr>
              <a:t> </a:t>
            </a: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800" b="0" i="0" u="none" strike="noStrike" baseline="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82973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C97B3-71D5-4AA3-9FA2-6329408DAC2B}"/>
              </a:ext>
            </a:extLst>
          </p:cNvPr>
          <p:cNvSpPr txBox="1"/>
          <p:nvPr/>
        </p:nvSpPr>
        <p:spPr>
          <a:xfrm>
            <a:off x="1115616" y="0"/>
            <a:ext cx="7560840" cy="754053"/>
          </a:xfrm>
          <a:prstGeom prst="rect">
            <a:avLst/>
          </a:prstGeom>
          <a:noFill/>
        </p:spPr>
        <p:txBody>
          <a:bodyPr wrap="square">
            <a:spAutoFit/>
          </a:bodyPr>
          <a:lstStyle/>
          <a:p>
            <a:pPr algn="ctr"/>
            <a:r>
              <a:rPr lang="el-GR" sz="4300" dirty="0">
                <a:solidFill>
                  <a:srgbClr val="572314"/>
                </a:solidFill>
                <a:effectLst>
                  <a:outerShdw blurRad="50000" dist="30000" dir="5400000" algn="tl" rotWithShape="0">
                    <a:srgbClr val="000000">
                      <a:alpha val="30000"/>
                    </a:srgbClr>
                  </a:outerShdw>
                </a:effectLst>
                <a:latin typeface="+mj-lt"/>
                <a:ea typeface="+mj-ea"/>
                <a:cs typeface="+mj-cs"/>
              </a:rPr>
              <a:t>Οι εργασίες </a:t>
            </a:r>
          </a:p>
        </p:txBody>
      </p:sp>
      <p:sp>
        <p:nvSpPr>
          <p:cNvPr id="6" name="TextBox 5">
            <a:extLst>
              <a:ext uri="{FF2B5EF4-FFF2-40B4-BE49-F238E27FC236}">
                <a16:creationId xmlns:a16="http://schemas.microsoft.com/office/drawing/2014/main" id="{3253E8AF-11BB-4D73-8C07-4C912E0B6FB6}"/>
              </a:ext>
            </a:extLst>
          </p:cNvPr>
          <p:cNvSpPr txBox="1"/>
          <p:nvPr/>
        </p:nvSpPr>
        <p:spPr>
          <a:xfrm>
            <a:off x="1331640" y="741560"/>
            <a:ext cx="7560840" cy="6147965"/>
          </a:xfrm>
          <a:prstGeom prst="rect">
            <a:avLst/>
          </a:prstGeom>
          <a:noFill/>
        </p:spPr>
        <p:txBody>
          <a:bodyPr wrap="square">
            <a:spAutoFit/>
          </a:bodyPr>
          <a:lstStyle/>
          <a:p>
            <a:pPr algn="l"/>
            <a:r>
              <a:rPr lang="el-GR" sz="2000" dirty="0">
                <a:solidFill>
                  <a:srgbClr val="000000"/>
                </a:solidFill>
                <a:latin typeface="Comic Sans MS" panose="030F0702030302020204" pitchFamily="66" charset="0"/>
              </a:rPr>
              <a:t>ΕΡΓΑΣΙΑ</a:t>
            </a:r>
            <a:r>
              <a:rPr lang="el-GR" sz="1400" b="0" i="0" u="none" strike="noStrike" baseline="0" dirty="0">
                <a:solidFill>
                  <a:srgbClr val="000000"/>
                </a:solidFill>
                <a:latin typeface="Comic Sans MS" panose="030F0702030302020204" pitchFamily="66" charset="0"/>
              </a:rPr>
              <a:t> </a:t>
            </a:r>
            <a:r>
              <a:rPr lang="el-GR" sz="2000" dirty="0">
                <a:solidFill>
                  <a:srgbClr val="000000"/>
                </a:solidFill>
                <a:latin typeface="Comic Sans MS" panose="030F0702030302020204" pitchFamily="66" charset="0"/>
              </a:rPr>
              <a:t>4η - 5η</a:t>
            </a:r>
            <a:r>
              <a:rPr lang="el-GR" sz="1400" b="0" i="0" u="none" strike="noStrike" baseline="0" dirty="0">
                <a:solidFill>
                  <a:srgbClr val="000000"/>
                </a:solidFill>
                <a:latin typeface="Comic Sans MS" panose="030F0702030302020204" pitchFamily="66" charset="0"/>
              </a:rPr>
              <a:t>: </a:t>
            </a:r>
            <a:r>
              <a:rPr lang="el-GR" dirty="0">
                <a:solidFill>
                  <a:srgbClr val="000000"/>
                </a:solidFill>
                <a:latin typeface="Comic Sans MS" panose="030F0702030302020204" pitchFamily="66" charset="0"/>
              </a:rPr>
              <a:t> </a:t>
            </a:r>
            <a:r>
              <a:rPr lang="el-GR" sz="1200" b="1" i="0" u="none" strike="noStrike" baseline="0" dirty="0">
                <a:solidFill>
                  <a:srgbClr val="000000"/>
                </a:solidFill>
                <a:latin typeface="Comic Sans MS" panose="030F0702030302020204" pitchFamily="66" charset="0"/>
              </a:rPr>
              <a:t>Θετικά και Αρνητικά της Διαφήμισης: </a:t>
            </a:r>
            <a:endParaRPr lang="el-GR" sz="1200" b="0" i="0" u="none" strike="noStrike" baseline="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pPr algn="just"/>
            <a:r>
              <a:rPr lang="el-GR" sz="1200" b="0" i="0" u="none" strike="noStrike" baseline="0" dirty="0">
                <a:solidFill>
                  <a:srgbClr val="000000"/>
                </a:solidFill>
                <a:latin typeface="Comic Sans MS" panose="030F0702030302020204" pitchFamily="66" charset="0"/>
              </a:rPr>
              <a:t>Διαφήμιση είναι η τεχνική προβολής στο κοινό με κάθε τρόπο μηνύματος που αφορά πρόσωπα, προϊόντα ή ιδέες με σκοπό τη γνωστοποίηση των αρετών, των πλεονεκτημάτων ή του περιεχομένου τους. </a:t>
            </a:r>
          </a:p>
          <a:p>
            <a:pPr algn="just"/>
            <a:endParaRPr lang="el-GR" sz="1200" b="0" i="0" u="none" strike="noStrike" baseline="0" dirty="0">
              <a:solidFill>
                <a:srgbClr val="000000"/>
              </a:solidFill>
              <a:latin typeface="Comic Sans MS" panose="030F0702030302020204" pitchFamily="66" charset="0"/>
            </a:endParaRPr>
          </a:p>
          <a:p>
            <a:pPr algn="just"/>
            <a:r>
              <a:rPr lang="el-GR" sz="1200" b="0" i="0" u="none" strike="noStrike" baseline="0" dirty="0">
                <a:solidFill>
                  <a:srgbClr val="000000"/>
                </a:solidFill>
                <a:latin typeface="Comic Sans MS" panose="030F0702030302020204" pitchFamily="66" charset="0"/>
              </a:rPr>
              <a:t>Η διαφήμιση, λέει ο </a:t>
            </a:r>
            <a:r>
              <a:rPr lang="el-GR" sz="1200" b="0" i="0" u="none" strike="noStrike" baseline="0" dirty="0" err="1">
                <a:solidFill>
                  <a:srgbClr val="000000"/>
                </a:solidFill>
                <a:latin typeface="Comic Sans MS" panose="030F0702030302020204" pitchFamily="66" charset="0"/>
              </a:rPr>
              <a:t>Umberto</a:t>
            </a:r>
            <a:r>
              <a:rPr lang="el-GR" sz="1200" b="0" i="0" u="none" strike="noStrike" baseline="0" dirty="0">
                <a:solidFill>
                  <a:srgbClr val="000000"/>
                </a:solidFill>
                <a:latin typeface="Comic Sans MS" panose="030F0702030302020204" pitchFamily="66" charset="0"/>
              </a:rPr>
              <a:t> </a:t>
            </a:r>
            <a:r>
              <a:rPr lang="el-GR" sz="1200" b="0" i="0" u="none" strike="noStrike" baseline="0" dirty="0" err="1">
                <a:solidFill>
                  <a:srgbClr val="000000"/>
                </a:solidFill>
                <a:latin typeface="Comic Sans MS" panose="030F0702030302020204" pitchFamily="66" charset="0"/>
              </a:rPr>
              <a:t>Eco</a:t>
            </a:r>
            <a:r>
              <a:rPr lang="el-GR" sz="1200" b="0" i="0" u="none" strike="noStrike" baseline="0" dirty="0">
                <a:solidFill>
                  <a:srgbClr val="000000"/>
                </a:solidFill>
                <a:latin typeface="Comic Sans MS" panose="030F0702030302020204" pitchFamily="66" charset="0"/>
              </a:rPr>
              <a:t>, συνέβαλε στο να κάνει και τον φτωχό να θεωρεί ότι έχει το δικαίωμα να θέλει όσα κάποτε είχαν μόνο οι πλούσιοι και έτσι τον έμαθε να τα διεκδικεί και να αγωνίζεται γι’ αυτά. </a:t>
            </a:r>
          </a:p>
          <a:p>
            <a:pPr algn="just"/>
            <a:endParaRPr lang="el-GR" sz="1200" b="0" i="0" u="none" strike="noStrike" baseline="0" dirty="0">
              <a:solidFill>
                <a:srgbClr val="000000"/>
              </a:solidFill>
              <a:latin typeface="Comic Sans MS" panose="030F0702030302020204" pitchFamily="66" charset="0"/>
            </a:endParaRPr>
          </a:p>
          <a:p>
            <a:r>
              <a:rPr lang="el-GR" sz="1200" b="0" i="0" u="none" strike="noStrike" baseline="0" dirty="0">
                <a:solidFill>
                  <a:srgbClr val="000000"/>
                </a:solidFill>
                <a:latin typeface="Comic Sans MS" panose="030F0702030302020204" pitchFamily="66" charset="0"/>
              </a:rPr>
              <a:t>Από το σημείο αυτό ξεκινάει η δύναμή της και γι’ αυτό θεωρήθηκε κινητήριος μοχλός της οικονομίας του ελεύθερου ανταγωνισμού: Αυξάνοντας τη κατανάλωση συμβάλλει στο να διακινείται το χρήμα... </a:t>
            </a:r>
          </a:p>
          <a:p>
            <a:endParaRPr lang="el-GR" sz="1200" b="0" i="0" u="none" strike="noStrike" baseline="0" dirty="0">
              <a:solidFill>
                <a:srgbClr val="000000"/>
              </a:solidFill>
              <a:latin typeface="Comic Sans MS" panose="030F0702030302020204" pitchFamily="66" charset="0"/>
            </a:endParaRPr>
          </a:p>
          <a:p>
            <a:pPr algn="just"/>
            <a:r>
              <a:rPr lang="el-GR" sz="1200" b="0" i="0" u="none" strike="noStrike" baseline="0" dirty="0">
                <a:solidFill>
                  <a:srgbClr val="000000"/>
                </a:solidFill>
                <a:latin typeface="Comic Sans MS" panose="030F0702030302020204" pitchFamily="66" charset="0"/>
              </a:rPr>
              <a:t>Εν τούτοις και ο πιο καλοπροαίρετος πολίτης ξέρει ότι ακριβώς επειδή η διαφήμιση συνδέεται με το χρήμα δεν έχει ηθικά διλήμματα. Δεν απασχολεί τις διαφημιστικές εταιρείες αν η υπερκατανάλωση εξαντλεί τους ανθρώπους και το περιβάλλον και δεν έχει ενδοιασμούς στο να προβάλει ένα επικίνδυνο προϊόν ή να εξαπατήσει και να παραπλανήσει το κοινό. Πολλές φορές μάλιστα έχουν απαγγελθεί κατηγορίες σε διαφημιστικές εταιρείες για παραπλανητικές και επικίνδυνες διαφημίσεις, ιδίως όταν αυτές απευθύνονται σε άτομα που έχουν περιορισμένες γνώσεις… </a:t>
            </a:r>
          </a:p>
          <a:p>
            <a:pPr algn="just"/>
            <a:endParaRPr lang="el-GR" sz="1200" b="0" i="0" u="none" strike="noStrike" baseline="0" dirty="0">
              <a:solidFill>
                <a:srgbClr val="000000"/>
              </a:solidFill>
              <a:latin typeface="Comic Sans MS" panose="030F0702030302020204" pitchFamily="66" charset="0"/>
            </a:endParaRPr>
          </a:p>
          <a:p>
            <a:pPr algn="just"/>
            <a:r>
              <a:rPr lang="el-GR" sz="1200" b="0" i="0" u="none" strike="noStrike" baseline="0" dirty="0">
                <a:solidFill>
                  <a:srgbClr val="000000"/>
                </a:solidFill>
                <a:latin typeface="Comic Sans MS" panose="030F0702030302020204" pitchFamily="66" charset="0"/>
              </a:rPr>
              <a:t>Η διαφημιστική προπαγάνδα χρησιμοποιεί τηλεόραση, ραδιόφωνο, διαδίκτυο, κάθε χώρο και κάθε εκδήλωση πολιτιστική και αθλητική για να προβάλλει τα μηνύματά της. Για να πετύχουν το στόχο τους τα επιτελεία των διαφημιστικών εταιρειών - είτε κάνουν εμπορική, είτε πολιτική, είτε κοινωνική διαφήμιση - αξιοποιούν όλα τα καλλιτεχνικά μέσα και όλα τα μέσα πειθούς. </a:t>
            </a:r>
          </a:p>
          <a:p>
            <a:endParaRPr lang="el-GR" sz="1200" b="1" i="0" u="none" strike="noStrike" baseline="0" dirty="0">
              <a:solidFill>
                <a:srgbClr val="000000"/>
              </a:solidFill>
              <a:latin typeface="Comic Sans MS" panose="030F0702030302020204" pitchFamily="66" charset="0"/>
            </a:endParaRPr>
          </a:p>
          <a:p>
            <a:r>
              <a:rPr lang="el-GR" sz="1200" b="1" i="0" u="none" strike="noStrike" baseline="0" dirty="0">
                <a:solidFill>
                  <a:srgbClr val="000000"/>
                </a:solidFill>
                <a:latin typeface="Comic Sans MS" panose="030F0702030302020204" pitchFamily="66" charset="0"/>
              </a:rPr>
              <a:t>Ερωτήσεις: </a:t>
            </a:r>
            <a:endParaRPr lang="el-GR" sz="1200" b="0" i="0" u="none" strike="noStrike" baseline="0" dirty="0">
              <a:solidFill>
                <a:srgbClr val="000000"/>
              </a:solidFill>
              <a:latin typeface="Comic Sans MS" panose="030F0702030302020204" pitchFamily="66" charset="0"/>
            </a:endParaRPr>
          </a:p>
          <a:p>
            <a:r>
              <a:rPr lang="el-GR" sz="1200" b="1" i="0" u="none" strike="noStrike" baseline="0" dirty="0">
                <a:solidFill>
                  <a:srgbClr val="000000"/>
                </a:solidFill>
                <a:latin typeface="Comic Sans MS" panose="030F0702030302020204" pitchFamily="66" charset="0"/>
              </a:rPr>
              <a:t>1. Αναφέρετε 2 θετικά στοιχεία της διαφήμισης. </a:t>
            </a:r>
            <a:endParaRPr lang="el-GR" sz="1200" b="0" i="0" u="none" strike="noStrike" baseline="0" dirty="0">
              <a:solidFill>
                <a:srgbClr val="000000"/>
              </a:solidFill>
              <a:latin typeface="Comic Sans MS" panose="030F0702030302020204" pitchFamily="66" charset="0"/>
            </a:endParaRPr>
          </a:p>
          <a:p>
            <a:r>
              <a:rPr lang="el-GR" sz="1200" b="1" i="0" u="none" strike="noStrike" baseline="0" dirty="0">
                <a:solidFill>
                  <a:srgbClr val="000000"/>
                </a:solidFill>
                <a:latin typeface="Comic Sans MS" panose="030F0702030302020204" pitchFamily="66" charset="0"/>
              </a:rPr>
              <a:t>2. Αναφέρετε 2 αρνητικά στοιχεία της διαφήμισης. </a:t>
            </a:r>
            <a:endParaRPr lang="el-GR" sz="1200" b="0" i="0" u="none" strike="noStrike" baseline="0" dirty="0">
              <a:solidFill>
                <a:srgbClr val="000000"/>
              </a:solidFill>
              <a:latin typeface="Comic Sans MS" panose="030F0702030302020204" pitchFamily="66" charset="0"/>
            </a:endParaRPr>
          </a:p>
          <a:p>
            <a:pPr algn="just">
              <a:lnSpc>
                <a:spcPct val="107000"/>
              </a:lnSpc>
              <a:spcAft>
                <a:spcPts val="800"/>
              </a:spcAft>
            </a:pPr>
            <a:r>
              <a:rPr lang="el-GR" sz="1200" dirty="0">
                <a:effectLst/>
                <a:latin typeface="Comic Sans MS" panose="030F0702030302020204" pitchFamily="66" charset="0"/>
                <a:ea typeface="Calibri" panose="020F0502020204030204" pitchFamily="34" charset="0"/>
                <a:cs typeface="Times New Roman" panose="02020603050405020304" pitchFamily="18" charset="0"/>
              </a:rPr>
              <a:t> </a:t>
            </a:r>
          </a:p>
          <a:p>
            <a:endParaRPr lang="el-GR" sz="1200" b="0"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800" b="0" i="0" u="none" strike="noStrike" baseline="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30912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C97B3-71D5-4AA3-9FA2-6329408DAC2B}"/>
              </a:ext>
            </a:extLst>
          </p:cNvPr>
          <p:cNvSpPr txBox="1"/>
          <p:nvPr/>
        </p:nvSpPr>
        <p:spPr>
          <a:xfrm>
            <a:off x="1115616" y="0"/>
            <a:ext cx="7560840" cy="754053"/>
          </a:xfrm>
          <a:prstGeom prst="rect">
            <a:avLst/>
          </a:prstGeom>
          <a:noFill/>
        </p:spPr>
        <p:txBody>
          <a:bodyPr wrap="square">
            <a:spAutoFit/>
          </a:bodyPr>
          <a:lstStyle/>
          <a:p>
            <a:pPr algn="ctr"/>
            <a:r>
              <a:rPr lang="el-GR" sz="4300" dirty="0">
                <a:solidFill>
                  <a:srgbClr val="572314"/>
                </a:solidFill>
                <a:effectLst>
                  <a:outerShdw blurRad="50000" dist="30000" dir="5400000" algn="tl" rotWithShape="0">
                    <a:srgbClr val="000000">
                      <a:alpha val="30000"/>
                    </a:srgbClr>
                  </a:outerShdw>
                </a:effectLst>
                <a:latin typeface="+mj-lt"/>
                <a:ea typeface="+mj-ea"/>
                <a:cs typeface="+mj-cs"/>
              </a:rPr>
              <a:t>Οι εργασίες </a:t>
            </a:r>
          </a:p>
        </p:txBody>
      </p:sp>
      <p:sp>
        <p:nvSpPr>
          <p:cNvPr id="6" name="TextBox 5">
            <a:extLst>
              <a:ext uri="{FF2B5EF4-FFF2-40B4-BE49-F238E27FC236}">
                <a16:creationId xmlns:a16="http://schemas.microsoft.com/office/drawing/2014/main" id="{3253E8AF-11BB-4D73-8C07-4C912E0B6FB6}"/>
              </a:ext>
            </a:extLst>
          </p:cNvPr>
          <p:cNvSpPr txBox="1"/>
          <p:nvPr/>
        </p:nvSpPr>
        <p:spPr>
          <a:xfrm>
            <a:off x="1331640" y="741560"/>
            <a:ext cx="7560840" cy="4739759"/>
          </a:xfrm>
          <a:prstGeom prst="rect">
            <a:avLst/>
          </a:prstGeom>
          <a:noFill/>
        </p:spPr>
        <p:txBody>
          <a:bodyPr wrap="square">
            <a:spAutoFit/>
          </a:bodyPr>
          <a:lstStyle/>
          <a:p>
            <a:pPr algn="l"/>
            <a:r>
              <a:rPr lang="el-GR" sz="2000" dirty="0">
                <a:solidFill>
                  <a:srgbClr val="000000"/>
                </a:solidFill>
                <a:latin typeface="Comic Sans MS" panose="030F0702030302020204" pitchFamily="66" charset="0"/>
              </a:rPr>
              <a:t>ΕΡΓΑΣΙΑ</a:t>
            </a:r>
            <a:r>
              <a:rPr lang="el-GR" sz="1400" b="0" i="0" u="none" strike="noStrike" baseline="0" dirty="0">
                <a:solidFill>
                  <a:srgbClr val="000000"/>
                </a:solidFill>
                <a:latin typeface="Comic Sans MS" panose="030F0702030302020204" pitchFamily="66" charset="0"/>
              </a:rPr>
              <a:t> </a:t>
            </a:r>
            <a:r>
              <a:rPr lang="el-GR" sz="2000" dirty="0">
                <a:solidFill>
                  <a:srgbClr val="000000"/>
                </a:solidFill>
                <a:latin typeface="Comic Sans MS" panose="030F0702030302020204" pitchFamily="66" charset="0"/>
              </a:rPr>
              <a:t>6η - 7η</a:t>
            </a:r>
            <a:r>
              <a:rPr lang="el-GR" sz="1400" b="0" i="0" u="none" strike="noStrike" baseline="0" dirty="0">
                <a:solidFill>
                  <a:srgbClr val="000000"/>
                </a:solidFill>
                <a:latin typeface="Comic Sans MS" panose="030F0702030302020204" pitchFamily="66" charset="0"/>
              </a:rPr>
              <a:t>: </a:t>
            </a:r>
            <a:endParaRPr lang="el-GR" sz="1800" b="0" i="0" u="none" strike="noStrike" baseline="0" dirty="0">
              <a:solidFill>
                <a:srgbClr val="000000"/>
              </a:solidFill>
              <a:latin typeface="Comic Sans MS" panose="030F0702030302020204" pitchFamily="66" charset="0"/>
            </a:endParaRPr>
          </a:p>
          <a:p>
            <a:pPr algn="l"/>
            <a:r>
              <a:rPr lang="el-GR" sz="1800" b="0" i="0" u="none" strike="noStrike" baseline="0" dirty="0">
                <a:solidFill>
                  <a:srgbClr val="000000"/>
                </a:solidFill>
                <a:latin typeface="Comic Sans MS" panose="030F0702030302020204" pitchFamily="66" charset="0"/>
              </a:rPr>
              <a:t> </a:t>
            </a:r>
          </a:p>
          <a:p>
            <a:r>
              <a:rPr lang="el-GR" sz="1400" b="1" i="0" u="none" strike="noStrike" baseline="0" dirty="0">
                <a:solidFill>
                  <a:srgbClr val="000000"/>
                </a:solidFill>
                <a:latin typeface="Comic Sans MS" panose="030F0702030302020204" pitchFamily="66" charset="0"/>
              </a:rPr>
              <a:t>Δημιουργία διαφήμισης. </a:t>
            </a:r>
            <a:endParaRPr lang="el-GR" sz="1400" b="0" i="0" u="none" strike="noStrike" baseline="0" dirty="0">
              <a:solidFill>
                <a:srgbClr val="000000"/>
              </a:solidFill>
              <a:latin typeface="Comic Sans MS" panose="030F0702030302020204" pitchFamily="66" charset="0"/>
            </a:endParaRPr>
          </a:p>
          <a:p>
            <a:pPr algn="just"/>
            <a:r>
              <a:rPr lang="el-GR" sz="1400" b="0" i="0" u="none" strike="noStrike" baseline="0" dirty="0">
                <a:solidFill>
                  <a:srgbClr val="000000"/>
                </a:solidFill>
                <a:latin typeface="Comic Sans MS" panose="030F0702030302020204" pitchFamily="66" charset="0"/>
              </a:rPr>
              <a:t>Υποθέστε ότι εργάζεστε σε μια διαφημιστική εταιρεία και θέλετε να προωθήσετε ένα προϊόν ή μια νέα υπηρεσία, μπορείτε να φανταστείτε πως θα ήταν το διαφημιστικό μήνυμα; Περιγράψτε μας την διαδικασία που θα ακολουθούσατε. </a:t>
            </a:r>
          </a:p>
          <a:p>
            <a:endParaRPr lang="el-GR" sz="1400" b="0" i="0" u="none" strike="noStrike" baseline="0" dirty="0">
              <a:solidFill>
                <a:srgbClr val="000000"/>
              </a:solidFill>
              <a:latin typeface="Comic Sans MS" panose="030F0702030302020204" pitchFamily="66" charset="0"/>
            </a:endParaRPr>
          </a:p>
          <a:p>
            <a:r>
              <a:rPr lang="el-GR" sz="1400" b="0" i="0" u="none" strike="noStrike" baseline="0" dirty="0">
                <a:solidFill>
                  <a:srgbClr val="000000"/>
                </a:solidFill>
                <a:latin typeface="Comic Sans MS" panose="030F0702030302020204" pitchFamily="66" charset="0"/>
              </a:rPr>
              <a:t>Για να βοηθηθείτε απαντήστε στα παρακάτω ερωτήματα: </a:t>
            </a:r>
          </a:p>
          <a:p>
            <a:endParaRPr lang="el-GR" sz="1400" b="0" i="0" u="none" strike="noStrike" baseline="0" dirty="0">
              <a:solidFill>
                <a:srgbClr val="000000"/>
              </a:solidFill>
              <a:latin typeface="Comic Sans MS" panose="030F0702030302020204" pitchFamily="66" charset="0"/>
            </a:endParaRPr>
          </a:p>
          <a:p>
            <a:pPr marL="171450" indent="-171450">
              <a:buFont typeface="Wingdings" panose="05000000000000000000" pitchFamily="2" charset="2"/>
              <a:buChar char="v"/>
            </a:pPr>
            <a:r>
              <a:rPr lang="el-GR" sz="1400" b="1" i="0" u="none" strike="noStrike" baseline="0" dirty="0">
                <a:solidFill>
                  <a:srgbClr val="000000"/>
                </a:solidFill>
                <a:latin typeface="Comic Sans MS" panose="030F0702030302020204" pitchFamily="66" charset="0"/>
              </a:rPr>
              <a:t>Ποιο θα ήταν το προϊόν ή υπηρεσία και σε ποιους θα απευθύνονταν; </a:t>
            </a:r>
            <a:endParaRPr lang="el-GR" sz="1400" b="0" i="0" u="none" strike="noStrike" baseline="0" dirty="0">
              <a:solidFill>
                <a:srgbClr val="000000"/>
              </a:solidFill>
              <a:latin typeface="Comic Sans MS" panose="030F0702030302020204" pitchFamily="66" charset="0"/>
            </a:endParaRPr>
          </a:p>
          <a:p>
            <a:pPr marL="171450" indent="-171450">
              <a:buFont typeface="Wingdings" panose="05000000000000000000" pitchFamily="2" charset="2"/>
              <a:buChar char="v"/>
            </a:pPr>
            <a:r>
              <a:rPr lang="el-GR" sz="1400" b="1" i="0" u="none" strike="noStrike" baseline="0" dirty="0">
                <a:solidFill>
                  <a:srgbClr val="000000"/>
                </a:solidFill>
                <a:latin typeface="Comic Sans MS" panose="030F0702030302020204" pitchFamily="66" charset="0"/>
              </a:rPr>
              <a:t>Τι είδος διαφήμισης θα επιλέγατε; (τηλεοπτικό / ραδιοφωνικό σποτ, αφίσα κ.α.) </a:t>
            </a:r>
            <a:endParaRPr lang="el-GR" sz="1400" b="0" i="0" u="none" strike="noStrike" baseline="0" dirty="0">
              <a:solidFill>
                <a:srgbClr val="000000"/>
              </a:solidFill>
              <a:latin typeface="Comic Sans MS" panose="030F0702030302020204" pitchFamily="66" charset="0"/>
            </a:endParaRPr>
          </a:p>
          <a:p>
            <a:pPr marL="171450" indent="-171450">
              <a:buFont typeface="Wingdings" panose="05000000000000000000" pitchFamily="2" charset="2"/>
              <a:buChar char="v"/>
            </a:pPr>
            <a:r>
              <a:rPr lang="el-GR" sz="1400" b="1" i="0" u="none" strike="noStrike" baseline="0" dirty="0">
                <a:solidFill>
                  <a:srgbClr val="000000"/>
                </a:solidFill>
                <a:latin typeface="Comic Sans MS" panose="030F0702030302020204" pitchFamily="66" charset="0"/>
              </a:rPr>
              <a:t>Θα υπήρχε κάποιο κεντρικό πρόσωπο (πρωταγωνιστής); Αν ναι, θα ήταν κάποιο αναγνωρίσιμο πρόσωπο (ηθοποιός, τραγουδιστής, αθλητής) και ποιο θα ήταν αυτό; </a:t>
            </a:r>
            <a:endParaRPr lang="el-GR" sz="1400" b="0" i="0" u="none" strike="noStrike" baseline="0" dirty="0">
              <a:solidFill>
                <a:srgbClr val="000000"/>
              </a:solidFill>
              <a:latin typeface="Comic Sans MS" panose="030F0702030302020204" pitchFamily="66" charset="0"/>
            </a:endParaRPr>
          </a:p>
          <a:p>
            <a:pPr marL="171450" indent="-171450">
              <a:buFont typeface="Wingdings" panose="05000000000000000000" pitchFamily="2" charset="2"/>
              <a:buChar char="v"/>
            </a:pPr>
            <a:r>
              <a:rPr lang="el-GR" sz="1400" b="1" i="0" u="none" strike="noStrike" baseline="0" dirty="0">
                <a:solidFill>
                  <a:srgbClr val="000000"/>
                </a:solidFill>
                <a:latin typeface="Comic Sans MS" panose="030F0702030302020204" pitchFamily="66" charset="0"/>
              </a:rPr>
              <a:t>Ποια μουσική θα χρησιμοποιούσατε; Γνωστή σύνθεση ή θα προτιμούσατε μια καινούρια που θα προορίζεται ειδικά για αυτό το προϊόν; </a:t>
            </a:r>
            <a:endParaRPr lang="el-GR" sz="1400" b="0" i="0" u="none" strike="noStrike" baseline="0" dirty="0">
              <a:solidFill>
                <a:srgbClr val="000000"/>
              </a:solidFill>
              <a:latin typeface="Comic Sans MS" panose="030F0702030302020204" pitchFamily="66" charset="0"/>
            </a:endParaRPr>
          </a:p>
          <a:p>
            <a:pPr marL="171450" indent="-171450">
              <a:buFont typeface="Wingdings" panose="05000000000000000000" pitchFamily="2" charset="2"/>
              <a:buChar char="v"/>
            </a:pPr>
            <a:r>
              <a:rPr lang="el-GR" sz="1400" b="1" i="0" u="none" strike="noStrike" baseline="0" dirty="0">
                <a:solidFill>
                  <a:srgbClr val="000000"/>
                </a:solidFill>
                <a:latin typeface="Comic Sans MS" panose="030F0702030302020204" pitchFamily="66" charset="0"/>
              </a:rPr>
              <a:t>Μπορείτε να σκεφτείτε κάποιο σλόγκαν; </a:t>
            </a:r>
          </a:p>
          <a:p>
            <a:pPr marL="171450" indent="-171450">
              <a:buFont typeface="Wingdings" panose="05000000000000000000" pitchFamily="2" charset="2"/>
              <a:buChar char="v"/>
            </a:pPr>
            <a:r>
              <a:rPr lang="el-GR" sz="1400" b="1" i="0" u="none" strike="noStrike" baseline="0" dirty="0">
                <a:solidFill>
                  <a:srgbClr val="000000"/>
                </a:solidFill>
                <a:latin typeface="Comic Sans MS" panose="030F0702030302020204" pitchFamily="66" charset="0"/>
              </a:rPr>
              <a:t>Το σενάριο ποιο θα ήταν; </a:t>
            </a:r>
          </a:p>
          <a:p>
            <a:endParaRPr lang="el-GR" sz="1200" b="1" i="0" u="none" strike="noStrike" baseline="0" dirty="0">
              <a:solidFill>
                <a:srgbClr val="000000"/>
              </a:solidFill>
              <a:latin typeface="Comic Sans MS" panose="030F0702030302020204" pitchFamily="66" charset="0"/>
            </a:endParaRPr>
          </a:p>
          <a:p>
            <a:endParaRPr lang="el-GR" sz="1200" dirty="0">
              <a:solidFill>
                <a:srgbClr val="000000"/>
              </a:solidFill>
              <a:latin typeface="Comic Sans MS" panose="030F0702030302020204" pitchFamily="66" charset="0"/>
            </a:endParaRPr>
          </a:p>
          <a:p>
            <a:endParaRPr lang="el-GR" sz="1200" b="0" i="0" u="none" strike="noStrike" baseline="0" dirty="0">
              <a:solidFill>
                <a:srgbClr val="000000"/>
              </a:solidFill>
              <a:latin typeface="Comic Sans MS" panose="030F0702030302020204" pitchFamily="66" charset="0"/>
            </a:endParaRPr>
          </a:p>
          <a:p>
            <a:endParaRPr lang="el-GR" sz="1800" b="0" i="0" u="none" strike="noStrike" baseline="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834935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1545</TotalTime>
  <Words>1121</Words>
  <Application>Microsoft Office PowerPoint</Application>
  <PresentationFormat>Προβολή στην οθόνη (4:3)</PresentationFormat>
  <Paragraphs>132</Paragraphs>
  <Slides>15</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15</vt:i4>
      </vt:variant>
    </vt:vector>
  </HeadingPairs>
  <TitlesOfParts>
    <vt:vector size="24" baseType="lpstr">
      <vt:lpstr>Arial</vt:lpstr>
      <vt:lpstr>Calibri</vt:lpstr>
      <vt:lpstr>Comic Sans MS</vt:lpstr>
      <vt:lpstr>Corbel</vt:lpstr>
      <vt:lpstr>Gill Sans MT</vt:lpstr>
      <vt:lpstr>Verdana</vt:lpstr>
      <vt:lpstr>Wingdings</vt:lpstr>
      <vt:lpstr>Wingdings 2</vt:lpstr>
      <vt:lpstr>Ηλιοστάσιο</vt:lpstr>
      <vt:lpstr>Σ.Δ.Ε. XΑΝΙΩΝ  2020-2021</vt:lpstr>
      <vt:lpstr>Η ιδέα…</vt:lpstr>
      <vt:lpstr>Οι στόχοι που τέθηκαν ήταν…</vt:lpstr>
      <vt:lpstr>Μεθοδολογία Υλοποίησης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Αποτελέσματα</vt:lpstr>
      <vt:lpstr>Τα προϊόντα &amp; ΚΟΙΝ.ΣΕΠ. που διαφημίσαμε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ΣΧΕΔΙΟ ΔΡΑΣΗΣ ΔΙΑΦΗΜΙΣΕΙΣ</dc:title>
  <dc:creator>Froso Tziafalia</dc:creator>
  <cp:lastModifiedBy>Froso Tziafalia</cp:lastModifiedBy>
  <cp:revision>127</cp:revision>
  <dcterms:created xsi:type="dcterms:W3CDTF">2015-05-31T14:10:50Z</dcterms:created>
  <dcterms:modified xsi:type="dcterms:W3CDTF">2021-06-09T11:23:51Z</dcterms:modified>
</cp:coreProperties>
</file>